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70" r:id="rId4"/>
    <p:sldId id="283" r:id="rId5"/>
    <p:sldId id="285" r:id="rId6"/>
    <p:sldId id="286" r:id="rId7"/>
    <p:sldId id="289" r:id="rId8"/>
    <p:sldId id="262" r:id="rId9"/>
    <p:sldId id="287" r:id="rId10"/>
    <p:sldId id="282" r:id="rId11"/>
    <p:sldId id="288" r:id="rId12"/>
    <p:sldId id="279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1E95"/>
    <a:srgbClr val="108865"/>
    <a:srgbClr val="81D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394" autoAdjust="0"/>
    <p:restoredTop sz="94705"/>
  </p:normalViewPr>
  <p:slideViewPr>
    <p:cSldViewPr snapToGrid="0">
      <p:cViewPr varScale="1">
        <p:scale>
          <a:sx n="93" d="100"/>
          <a:sy n="93" d="100"/>
        </p:scale>
        <p:origin x="-136" y="-528"/>
      </p:cViewPr>
      <p:guideLst>
        <p:guide orient="horz" pos="2160"/>
        <p:guide pos="3840"/>
      </p:guideLst>
    </p:cSldViewPr>
  </p:slideViewPr>
  <p:notesTextViewPr>
    <p:cViewPr>
      <p:scale>
        <a:sx n="70" d="100"/>
        <a:sy n="7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3C599D-72D4-FB4C-9F25-AA762046218A}" type="doc">
      <dgm:prSet loTypeId="urn:microsoft.com/office/officeart/2005/8/layout/default" loCatId="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D2777EB-D112-CF4F-A0D7-9748506CAF27}">
      <dgm:prSet custT="1"/>
      <dgm:spPr/>
      <dgm:t>
        <a:bodyPr/>
        <a:lstStyle/>
        <a:p>
          <a:pPr>
            <a:lnSpc>
              <a:spcPct val="110000"/>
            </a:lnSpc>
          </a:pPr>
          <a:r>
            <a:rPr lang="es-ES" sz="1200" dirty="0">
              <a:latin typeface="Avenir Book"/>
              <a:cs typeface="Avenir Book"/>
            </a:rPr>
            <a:t>Cuenta con una familia que le acoge y acompaña en su desarrollo, junto con los pares, redes y organizaciones sociales y comunitarias. </a:t>
          </a:r>
        </a:p>
      </dgm:t>
    </dgm:pt>
    <dgm:pt modelId="{F60F1CC1-44CB-584C-9C1D-C15CB6605A79}" type="parTrans" cxnId="{1210B4EB-BAB7-2A41-906E-4DA90AEB50AE}">
      <dgm:prSet/>
      <dgm:spPr/>
      <dgm:t>
        <a:bodyPr/>
        <a:lstStyle/>
        <a:p>
          <a:pPr>
            <a:lnSpc>
              <a:spcPct val="110000"/>
            </a:lnSpc>
          </a:pPr>
          <a:endParaRPr lang="es-ES" sz="1200">
            <a:latin typeface="Avenir Book"/>
            <a:cs typeface="Avenir Book"/>
          </a:endParaRPr>
        </a:p>
      </dgm:t>
    </dgm:pt>
    <dgm:pt modelId="{B46A0E37-BE85-BB47-BBDC-E25F79FF14B8}" type="sibTrans" cxnId="{1210B4EB-BAB7-2A41-906E-4DA90AEB50AE}">
      <dgm:prSet/>
      <dgm:spPr/>
      <dgm:t>
        <a:bodyPr/>
        <a:lstStyle/>
        <a:p>
          <a:pPr>
            <a:lnSpc>
              <a:spcPct val="110000"/>
            </a:lnSpc>
          </a:pPr>
          <a:endParaRPr lang="es-ES" sz="1200">
            <a:latin typeface="Avenir Book"/>
            <a:cs typeface="Avenir Book"/>
          </a:endParaRPr>
        </a:p>
      </dgm:t>
    </dgm:pt>
    <dgm:pt modelId="{BE014E5E-8CCF-174F-B811-21F07712DAD8}">
      <dgm:prSet custT="1"/>
      <dgm:spPr/>
      <dgm:t>
        <a:bodyPr/>
        <a:lstStyle/>
        <a:p>
          <a:pPr>
            <a:lnSpc>
              <a:spcPct val="110000"/>
            </a:lnSpc>
          </a:pPr>
          <a:r>
            <a:rPr lang="es-ES" sz="1200" dirty="0">
              <a:latin typeface="Avenir Book"/>
              <a:cs typeface="Avenir Book"/>
            </a:rPr>
            <a:t>Disfruta del nivel más alto posible de salud, vive asume modos, estilos y condiciones de vida saludables y cuenta con optimas condiciones de alimentación y nutrición. </a:t>
          </a:r>
        </a:p>
      </dgm:t>
    </dgm:pt>
    <dgm:pt modelId="{54074B66-CE9E-A742-AD3A-00E1AC844379}" type="parTrans" cxnId="{D8602590-68D8-1A49-B846-00428BA26943}">
      <dgm:prSet/>
      <dgm:spPr/>
      <dgm:t>
        <a:bodyPr/>
        <a:lstStyle/>
        <a:p>
          <a:pPr>
            <a:lnSpc>
              <a:spcPct val="110000"/>
            </a:lnSpc>
          </a:pPr>
          <a:endParaRPr lang="es-ES" sz="1200">
            <a:latin typeface="Avenir Book"/>
            <a:cs typeface="Avenir Book"/>
          </a:endParaRPr>
        </a:p>
      </dgm:t>
    </dgm:pt>
    <dgm:pt modelId="{1E5F434F-F6FE-1342-848C-52A26E32501F}" type="sibTrans" cxnId="{D8602590-68D8-1A49-B846-00428BA26943}">
      <dgm:prSet/>
      <dgm:spPr/>
      <dgm:t>
        <a:bodyPr/>
        <a:lstStyle/>
        <a:p>
          <a:pPr>
            <a:lnSpc>
              <a:spcPct val="110000"/>
            </a:lnSpc>
          </a:pPr>
          <a:endParaRPr lang="es-ES" sz="1200">
            <a:latin typeface="Avenir Book"/>
            <a:cs typeface="Avenir Book"/>
          </a:endParaRPr>
        </a:p>
      </dgm:t>
    </dgm:pt>
    <dgm:pt modelId="{E7EFD29F-B13D-5E4F-9065-C4737C43B361}">
      <dgm:prSet custT="1"/>
      <dgm:spPr/>
      <dgm:t>
        <a:bodyPr/>
        <a:lstStyle/>
        <a:p>
          <a:pPr>
            <a:lnSpc>
              <a:spcPct val="110000"/>
            </a:lnSpc>
          </a:pPr>
          <a:r>
            <a:rPr lang="es-ES" sz="1200" dirty="0">
              <a:latin typeface="Avenir Book"/>
              <a:cs typeface="Avenir Book"/>
            </a:rPr>
            <a:t>Participa de procesos de educación y formación integral que desarrollan sus capacidades, potencian el descubrimiento de su vocación y el ejercicio de la ciudadanía. </a:t>
          </a:r>
        </a:p>
      </dgm:t>
    </dgm:pt>
    <dgm:pt modelId="{10B8223D-0967-434F-AC8D-A084FF5916EB}" type="parTrans" cxnId="{A2C84A83-D6FA-9A47-B618-013B0C4D8389}">
      <dgm:prSet/>
      <dgm:spPr/>
      <dgm:t>
        <a:bodyPr/>
        <a:lstStyle/>
        <a:p>
          <a:pPr>
            <a:lnSpc>
              <a:spcPct val="110000"/>
            </a:lnSpc>
          </a:pPr>
          <a:endParaRPr lang="es-ES" sz="1200">
            <a:latin typeface="Avenir Book"/>
            <a:cs typeface="Avenir Book"/>
          </a:endParaRPr>
        </a:p>
      </dgm:t>
    </dgm:pt>
    <dgm:pt modelId="{C2E3A773-2FAB-B243-A432-72F249D47AF7}" type="sibTrans" cxnId="{A2C84A83-D6FA-9A47-B618-013B0C4D8389}">
      <dgm:prSet/>
      <dgm:spPr/>
      <dgm:t>
        <a:bodyPr/>
        <a:lstStyle/>
        <a:p>
          <a:pPr>
            <a:lnSpc>
              <a:spcPct val="110000"/>
            </a:lnSpc>
          </a:pPr>
          <a:endParaRPr lang="es-ES" sz="1200">
            <a:latin typeface="Avenir Book"/>
            <a:cs typeface="Avenir Book"/>
          </a:endParaRPr>
        </a:p>
      </dgm:t>
    </dgm:pt>
    <dgm:pt modelId="{49EEB75A-2E3B-CE41-9D7A-FE2F5C3A16C8}">
      <dgm:prSet custT="1"/>
      <dgm:spPr/>
      <dgm:t>
        <a:bodyPr/>
        <a:lstStyle/>
        <a:p>
          <a:pPr>
            <a:lnSpc>
              <a:spcPct val="110000"/>
            </a:lnSpc>
          </a:pPr>
          <a:r>
            <a:rPr lang="es-ES" sz="1200" dirty="0">
              <a:latin typeface="Avenir Book"/>
              <a:cs typeface="Avenir Book"/>
            </a:rPr>
            <a:t>Construye su identidad desde el respeto y valoración de la diversidad. </a:t>
          </a:r>
        </a:p>
      </dgm:t>
    </dgm:pt>
    <dgm:pt modelId="{EE3FB232-25CF-1F4B-9469-03DE2F9415E5}" type="parTrans" cxnId="{873C33DA-0A11-4944-A6F2-82E98515C41A}">
      <dgm:prSet/>
      <dgm:spPr/>
      <dgm:t>
        <a:bodyPr/>
        <a:lstStyle/>
        <a:p>
          <a:pPr>
            <a:lnSpc>
              <a:spcPct val="110000"/>
            </a:lnSpc>
          </a:pPr>
          <a:endParaRPr lang="es-ES" sz="1200">
            <a:latin typeface="Avenir Book"/>
            <a:cs typeface="Avenir Book"/>
          </a:endParaRPr>
        </a:p>
      </dgm:t>
    </dgm:pt>
    <dgm:pt modelId="{BB169407-A272-5B4D-A432-EB9A402871A4}" type="sibTrans" cxnId="{873C33DA-0A11-4944-A6F2-82E98515C41A}">
      <dgm:prSet/>
      <dgm:spPr/>
      <dgm:t>
        <a:bodyPr/>
        <a:lstStyle/>
        <a:p>
          <a:pPr>
            <a:lnSpc>
              <a:spcPct val="110000"/>
            </a:lnSpc>
          </a:pPr>
          <a:endParaRPr lang="es-ES" sz="1200">
            <a:latin typeface="Avenir Book"/>
            <a:cs typeface="Avenir Book"/>
          </a:endParaRPr>
        </a:p>
      </dgm:t>
    </dgm:pt>
    <dgm:pt modelId="{32C8CAC6-D37C-0844-8703-4BEC666DED8B}">
      <dgm:prSet custT="1"/>
      <dgm:spPr/>
      <dgm:t>
        <a:bodyPr/>
        <a:lstStyle/>
        <a:p>
          <a:pPr>
            <a:lnSpc>
              <a:spcPct val="110000"/>
            </a:lnSpc>
          </a:pPr>
          <a:r>
            <a:rPr lang="es-ES" sz="1200" dirty="0">
              <a:latin typeface="Avenir Book"/>
              <a:cs typeface="Avenir Book"/>
            </a:rPr>
            <a:t>Goza y cultiva sus intereses en torno a las artes, la cultura, el deporte, el juego y la creatividad. </a:t>
          </a:r>
        </a:p>
      </dgm:t>
    </dgm:pt>
    <dgm:pt modelId="{9D1E58B3-A9AC-6F4D-8EA3-C0009F083180}" type="parTrans" cxnId="{151D3724-91EA-574D-8097-79C70680A02A}">
      <dgm:prSet/>
      <dgm:spPr/>
      <dgm:t>
        <a:bodyPr/>
        <a:lstStyle/>
        <a:p>
          <a:pPr>
            <a:lnSpc>
              <a:spcPct val="110000"/>
            </a:lnSpc>
          </a:pPr>
          <a:endParaRPr lang="es-ES" sz="1200">
            <a:latin typeface="Avenir Book"/>
            <a:cs typeface="Avenir Book"/>
          </a:endParaRPr>
        </a:p>
      </dgm:t>
    </dgm:pt>
    <dgm:pt modelId="{36C0A296-9E08-2948-B306-F6BCC83F0C99}" type="sibTrans" cxnId="{151D3724-91EA-574D-8097-79C70680A02A}">
      <dgm:prSet/>
      <dgm:spPr/>
      <dgm:t>
        <a:bodyPr/>
        <a:lstStyle/>
        <a:p>
          <a:pPr>
            <a:lnSpc>
              <a:spcPct val="110000"/>
            </a:lnSpc>
          </a:pPr>
          <a:endParaRPr lang="es-ES" sz="1200">
            <a:latin typeface="Avenir Book"/>
            <a:cs typeface="Avenir Book"/>
          </a:endParaRPr>
        </a:p>
      </dgm:t>
    </dgm:pt>
    <dgm:pt modelId="{B22D2B39-25A4-1A48-9A3F-32910A019BE0}">
      <dgm:prSet custT="1"/>
      <dgm:spPr/>
      <dgm:t>
        <a:bodyPr/>
        <a:lstStyle/>
        <a:p>
          <a:pPr>
            <a:lnSpc>
              <a:spcPct val="110000"/>
            </a:lnSpc>
          </a:pPr>
          <a:r>
            <a:rPr lang="es-ES" sz="1200" dirty="0">
              <a:latin typeface="Avenir Book"/>
              <a:cs typeface="Avenir Book"/>
            </a:rPr>
            <a:t>Participa y expresa libremente sentimientos, ideas y opiniones y decide sobre todos los asuntos que lo atañen. </a:t>
          </a:r>
        </a:p>
      </dgm:t>
    </dgm:pt>
    <dgm:pt modelId="{E6AF7660-2805-4D40-9EF3-E24E40940856}" type="parTrans" cxnId="{159831F2-0773-EA42-A818-6776E2272F38}">
      <dgm:prSet/>
      <dgm:spPr/>
      <dgm:t>
        <a:bodyPr/>
        <a:lstStyle/>
        <a:p>
          <a:pPr>
            <a:lnSpc>
              <a:spcPct val="110000"/>
            </a:lnSpc>
          </a:pPr>
          <a:endParaRPr lang="es-ES" sz="1200">
            <a:latin typeface="Avenir Book"/>
            <a:cs typeface="Avenir Book"/>
          </a:endParaRPr>
        </a:p>
      </dgm:t>
    </dgm:pt>
    <dgm:pt modelId="{26D5FD38-A67D-5546-A160-25949470E6C6}" type="sibTrans" cxnId="{159831F2-0773-EA42-A818-6776E2272F38}">
      <dgm:prSet/>
      <dgm:spPr/>
      <dgm:t>
        <a:bodyPr/>
        <a:lstStyle/>
        <a:p>
          <a:pPr>
            <a:lnSpc>
              <a:spcPct val="110000"/>
            </a:lnSpc>
          </a:pPr>
          <a:endParaRPr lang="es-ES" sz="1200">
            <a:latin typeface="Avenir Book"/>
            <a:cs typeface="Avenir Book"/>
          </a:endParaRPr>
        </a:p>
      </dgm:t>
    </dgm:pt>
    <dgm:pt modelId="{4E504026-EEE6-E341-A84D-EC399A4F87F3}">
      <dgm:prSet custT="1"/>
      <dgm:spPr/>
      <dgm:t>
        <a:bodyPr/>
        <a:lstStyle/>
        <a:p>
          <a:pPr>
            <a:lnSpc>
              <a:spcPct val="110000"/>
            </a:lnSpc>
          </a:pPr>
          <a:r>
            <a:rPr lang="es-ES" sz="1200" dirty="0">
              <a:latin typeface="Avenir Book"/>
              <a:cs typeface="Avenir Book"/>
            </a:rPr>
            <a:t>Realiza prácticas de autoprotección y crece en entornos protectores donde se actúa de manera oportuna y efectiva para la exigibilidad de la garantía de derechos, la prevención frente a situaciones de riesgo o vulneración de estos y su restablecimiento. </a:t>
          </a:r>
        </a:p>
      </dgm:t>
    </dgm:pt>
    <dgm:pt modelId="{43A14F8D-5629-D148-9BB6-0869947841E8}" type="parTrans" cxnId="{26A9BAF9-F1DD-B54B-BF7F-CF57747B6EED}">
      <dgm:prSet/>
      <dgm:spPr/>
      <dgm:t>
        <a:bodyPr/>
        <a:lstStyle/>
        <a:p>
          <a:pPr>
            <a:lnSpc>
              <a:spcPct val="110000"/>
            </a:lnSpc>
          </a:pPr>
          <a:endParaRPr lang="es-ES" sz="1200">
            <a:latin typeface="Avenir Book"/>
            <a:cs typeface="Avenir Book"/>
          </a:endParaRPr>
        </a:p>
      </dgm:t>
    </dgm:pt>
    <dgm:pt modelId="{225845CC-EEBB-244C-A5C7-A8F5F4EE8407}" type="sibTrans" cxnId="{26A9BAF9-F1DD-B54B-BF7F-CF57747B6EED}">
      <dgm:prSet/>
      <dgm:spPr/>
      <dgm:t>
        <a:bodyPr/>
        <a:lstStyle/>
        <a:p>
          <a:pPr>
            <a:lnSpc>
              <a:spcPct val="110000"/>
            </a:lnSpc>
          </a:pPr>
          <a:endParaRPr lang="es-ES" sz="1200">
            <a:latin typeface="Avenir Book"/>
            <a:cs typeface="Avenir Book"/>
          </a:endParaRPr>
        </a:p>
      </dgm:t>
    </dgm:pt>
    <dgm:pt modelId="{FE20A102-A3E0-884E-80EF-D58A8B17E343}">
      <dgm:prSet custT="1"/>
      <dgm:spPr/>
      <dgm:t>
        <a:bodyPr/>
        <a:lstStyle/>
        <a:p>
          <a:pPr>
            <a:lnSpc>
              <a:spcPct val="110000"/>
            </a:lnSpc>
          </a:pPr>
          <a:r>
            <a:rPr lang="es-ES" sz="1200" dirty="0">
              <a:latin typeface="Avenir Book"/>
              <a:cs typeface="Avenir Book"/>
            </a:rPr>
            <a:t>Construye su sexualidad de manera libre, autónoma y responsable. </a:t>
          </a:r>
        </a:p>
      </dgm:t>
    </dgm:pt>
    <dgm:pt modelId="{11226548-9DB6-C54E-A8EF-739B045E052A}" type="parTrans" cxnId="{99E2DC84-0167-AE41-AA8B-0F66346737DC}">
      <dgm:prSet/>
      <dgm:spPr/>
      <dgm:t>
        <a:bodyPr/>
        <a:lstStyle/>
        <a:p>
          <a:pPr>
            <a:lnSpc>
              <a:spcPct val="110000"/>
            </a:lnSpc>
          </a:pPr>
          <a:endParaRPr lang="es-ES" sz="1200">
            <a:latin typeface="Avenir Book"/>
            <a:cs typeface="Avenir Book"/>
          </a:endParaRPr>
        </a:p>
      </dgm:t>
    </dgm:pt>
    <dgm:pt modelId="{464A4E72-6B9A-6146-B522-548A3A3487CD}" type="sibTrans" cxnId="{99E2DC84-0167-AE41-AA8B-0F66346737DC}">
      <dgm:prSet/>
      <dgm:spPr/>
      <dgm:t>
        <a:bodyPr/>
        <a:lstStyle/>
        <a:p>
          <a:pPr>
            <a:lnSpc>
              <a:spcPct val="110000"/>
            </a:lnSpc>
          </a:pPr>
          <a:endParaRPr lang="es-ES" sz="1200">
            <a:latin typeface="Avenir Book"/>
            <a:cs typeface="Avenir Book"/>
          </a:endParaRPr>
        </a:p>
      </dgm:t>
    </dgm:pt>
    <dgm:pt modelId="{04D914EC-6F0E-FA44-B245-46D8C094203F}" type="pres">
      <dgm:prSet presAssocID="{CB3C599D-72D4-FB4C-9F25-AA762046218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F4A23E9-F2D2-BB4C-812C-7715A95F9329}" type="pres">
      <dgm:prSet presAssocID="{3D2777EB-D112-CF4F-A0D7-9748506CAF27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CF4E8E-6F8B-9F41-8997-502390CE6788}" type="pres">
      <dgm:prSet presAssocID="{B46A0E37-BE85-BB47-BBDC-E25F79FF14B8}" presName="sibTrans" presStyleCnt="0"/>
      <dgm:spPr/>
    </dgm:pt>
    <dgm:pt modelId="{9F405A6E-CBB8-704F-A8DB-DCDA047B9FF7}" type="pres">
      <dgm:prSet presAssocID="{BE014E5E-8CCF-174F-B811-21F07712DAD8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AEC06A-44F5-BE4A-8071-910E78CEE2A1}" type="pres">
      <dgm:prSet presAssocID="{1E5F434F-F6FE-1342-848C-52A26E32501F}" presName="sibTrans" presStyleCnt="0"/>
      <dgm:spPr/>
    </dgm:pt>
    <dgm:pt modelId="{2D01BF44-3238-8D47-8F72-187DF94F61AE}" type="pres">
      <dgm:prSet presAssocID="{E7EFD29F-B13D-5E4F-9065-C4737C43B361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C8DB88-376A-E94C-95E8-3C3369AD72D5}" type="pres">
      <dgm:prSet presAssocID="{C2E3A773-2FAB-B243-A432-72F249D47AF7}" presName="sibTrans" presStyleCnt="0"/>
      <dgm:spPr/>
    </dgm:pt>
    <dgm:pt modelId="{AF1822E9-6078-2646-9F86-E4CCA258163C}" type="pres">
      <dgm:prSet presAssocID="{49EEB75A-2E3B-CE41-9D7A-FE2F5C3A16C8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3DDFA0-F820-D94A-BA2D-44A906EF0348}" type="pres">
      <dgm:prSet presAssocID="{BB169407-A272-5B4D-A432-EB9A402871A4}" presName="sibTrans" presStyleCnt="0"/>
      <dgm:spPr/>
    </dgm:pt>
    <dgm:pt modelId="{3E7628A3-FC1D-BE4B-9B60-CEEBEBB9AF63}" type="pres">
      <dgm:prSet presAssocID="{32C8CAC6-D37C-0844-8703-4BEC666DED8B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632AF4-8D8E-C046-994F-4CE2D1EF1DC3}" type="pres">
      <dgm:prSet presAssocID="{36C0A296-9E08-2948-B306-F6BCC83F0C99}" presName="sibTrans" presStyleCnt="0"/>
      <dgm:spPr/>
    </dgm:pt>
    <dgm:pt modelId="{524D8FAD-0AF4-B94E-9BFF-92065B17B204}" type="pres">
      <dgm:prSet presAssocID="{B22D2B39-25A4-1A48-9A3F-32910A019BE0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F8C3A3-4712-A243-9E2B-1DA39A327B6E}" type="pres">
      <dgm:prSet presAssocID="{26D5FD38-A67D-5546-A160-25949470E6C6}" presName="sibTrans" presStyleCnt="0"/>
      <dgm:spPr/>
    </dgm:pt>
    <dgm:pt modelId="{1CBD7607-7019-A543-9D27-F4169E3410A3}" type="pres">
      <dgm:prSet presAssocID="{4E504026-EEE6-E341-A84D-EC399A4F87F3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780E3E-F7A6-2C4A-83EC-66F09436D59A}" type="pres">
      <dgm:prSet presAssocID="{225845CC-EEBB-244C-A5C7-A8F5F4EE8407}" presName="sibTrans" presStyleCnt="0"/>
      <dgm:spPr/>
    </dgm:pt>
    <dgm:pt modelId="{E47BC522-10C2-1D43-ACC4-C564B54EEAE5}" type="pres">
      <dgm:prSet presAssocID="{FE20A102-A3E0-884E-80EF-D58A8B17E343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72ECC6E-5A7B-CC4A-B66F-00E940267C7C}" type="presOf" srcId="{BE014E5E-8CCF-174F-B811-21F07712DAD8}" destId="{9F405A6E-CBB8-704F-A8DB-DCDA047B9FF7}" srcOrd="0" destOrd="0" presId="urn:microsoft.com/office/officeart/2005/8/layout/default"/>
    <dgm:cxn modelId="{99E2DC84-0167-AE41-AA8B-0F66346737DC}" srcId="{CB3C599D-72D4-FB4C-9F25-AA762046218A}" destId="{FE20A102-A3E0-884E-80EF-D58A8B17E343}" srcOrd="7" destOrd="0" parTransId="{11226548-9DB6-C54E-A8EF-739B045E052A}" sibTransId="{464A4E72-6B9A-6146-B522-548A3A3487CD}"/>
    <dgm:cxn modelId="{D8602590-68D8-1A49-B846-00428BA26943}" srcId="{CB3C599D-72D4-FB4C-9F25-AA762046218A}" destId="{BE014E5E-8CCF-174F-B811-21F07712DAD8}" srcOrd="1" destOrd="0" parTransId="{54074B66-CE9E-A742-AD3A-00E1AC844379}" sibTransId="{1E5F434F-F6FE-1342-848C-52A26E32501F}"/>
    <dgm:cxn modelId="{23D9C96D-CC26-F84B-BDC2-58B9C4F1F5E9}" type="presOf" srcId="{CB3C599D-72D4-FB4C-9F25-AA762046218A}" destId="{04D914EC-6F0E-FA44-B245-46D8C094203F}" srcOrd="0" destOrd="0" presId="urn:microsoft.com/office/officeart/2005/8/layout/default"/>
    <dgm:cxn modelId="{52E74277-B67D-1A4C-A578-8B039A7D366F}" type="presOf" srcId="{49EEB75A-2E3B-CE41-9D7A-FE2F5C3A16C8}" destId="{AF1822E9-6078-2646-9F86-E4CCA258163C}" srcOrd="0" destOrd="0" presId="urn:microsoft.com/office/officeart/2005/8/layout/default"/>
    <dgm:cxn modelId="{FB53E875-B8EC-0045-8BFE-0D36143F4155}" type="presOf" srcId="{FE20A102-A3E0-884E-80EF-D58A8B17E343}" destId="{E47BC522-10C2-1D43-ACC4-C564B54EEAE5}" srcOrd="0" destOrd="0" presId="urn:microsoft.com/office/officeart/2005/8/layout/default"/>
    <dgm:cxn modelId="{873C33DA-0A11-4944-A6F2-82E98515C41A}" srcId="{CB3C599D-72D4-FB4C-9F25-AA762046218A}" destId="{49EEB75A-2E3B-CE41-9D7A-FE2F5C3A16C8}" srcOrd="3" destOrd="0" parTransId="{EE3FB232-25CF-1F4B-9469-03DE2F9415E5}" sibTransId="{BB169407-A272-5B4D-A432-EB9A402871A4}"/>
    <dgm:cxn modelId="{04E2B4EC-3506-644D-87D7-89715F6A6395}" type="presOf" srcId="{B22D2B39-25A4-1A48-9A3F-32910A019BE0}" destId="{524D8FAD-0AF4-B94E-9BFF-92065B17B204}" srcOrd="0" destOrd="0" presId="urn:microsoft.com/office/officeart/2005/8/layout/default"/>
    <dgm:cxn modelId="{A2C84A83-D6FA-9A47-B618-013B0C4D8389}" srcId="{CB3C599D-72D4-FB4C-9F25-AA762046218A}" destId="{E7EFD29F-B13D-5E4F-9065-C4737C43B361}" srcOrd="2" destOrd="0" parTransId="{10B8223D-0967-434F-AC8D-A084FF5916EB}" sibTransId="{C2E3A773-2FAB-B243-A432-72F249D47AF7}"/>
    <dgm:cxn modelId="{8DAC5CBD-DE64-D947-ACDE-C3E3E1334E73}" type="presOf" srcId="{E7EFD29F-B13D-5E4F-9065-C4737C43B361}" destId="{2D01BF44-3238-8D47-8F72-187DF94F61AE}" srcOrd="0" destOrd="0" presId="urn:microsoft.com/office/officeart/2005/8/layout/default"/>
    <dgm:cxn modelId="{90939F1F-DDFD-6D41-891E-C9EE443D1C6A}" type="presOf" srcId="{32C8CAC6-D37C-0844-8703-4BEC666DED8B}" destId="{3E7628A3-FC1D-BE4B-9B60-CEEBEBB9AF63}" srcOrd="0" destOrd="0" presId="urn:microsoft.com/office/officeart/2005/8/layout/default"/>
    <dgm:cxn modelId="{159831F2-0773-EA42-A818-6776E2272F38}" srcId="{CB3C599D-72D4-FB4C-9F25-AA762046218A}" destId="{B22D2B39-25A4-1A48-9A3F-32910A019BE0}" srcOrd="5" destOrd="0" parTransId="{E6AF7660-2805-4D40-9EF3-E24E40940856}" sibTransId="{26D5FD38-A67D-5546-A160-25949470E6C6}"/>
    <dgm:cxn modelId="{E967F242-0E97-6F4C-859A-E9E71EADBB29}" type="presOf" srcId="{3D2777EB-D112-CF4F-A0D7-9748506CAF27}" destId="{2F4A23E9-F2D2-BB4C-812C-7715A95F9329}" srcOrd="0" destOrd="0" presId="urn:microsoft.com/office/officeart/2005/8/layout/default"/>
    <dgm:cxn modelId="{26A9BAF9-F1DD-B54B-BF7F-CF57747B6EED}" srcId="{CB3C599D-72D4-FB4C-9F25-AA762046218A}" destId="{4E504026-EEE6-E341-A84D-EC399A4F87F3}" srcOrd="6" destOrd="0" parTransId="{43A14F8D-5629-D148-9BB6-0869947841E8}" sibTransId="{225845CC-EEBB-244C-A5C7-A8F5F4EE8407}"/>
    <dgm:cxn modelId="{1210B4EB-BAB7-2A41-906E-4DA90AEB50AE}" srcId="{CB3C599D-72D4-FB4C-9F25-AA762046218A}" destId="{3D2777EB-D112-CF4F-A0D7-9748506CAF27}" srcOrd="0" destOrd="0" parTransId="{F60F1CC1-44CB-584C-9C1D-C15CB6605A79}" sibTransId="{B46A0E37-BE85-BB47-BBDC-E25F79FF14B8}"/>
    <dgm:cxn modelId="{151D3724-91EA-574D-8097-79C70680A02A}" srcId="{CB3C599D-72D4-FB4C-9F25-AA762046218A}" destId="{32C8CAC6-D37C-0844-8703-4BEC666DED8B}" srcOrd="4" destOrd="0" parTransId="{9D1E58B3-A9AC-6F4D-8EA3-C0009F083180}" sibTransId="{36C0A296-9E08-2948-B306-F6BCC83F0C99}"/>
    <dgm:cxn modelId="{B7A05B9B-031B-984B-8F33-8CFA23B75DEA}" type="presOf" srcId="{4E504026-EEE6-E341-A84D-EC399A4F87F3}" destId="{1CBD7607-7019-A543-9D27-F4169E3410A3}" srcOrd="0" destOrd="0" presId="urn:microsoft.com/office/officeart/2005/8/layout/default"/>
    <dgm:cxn modelId="{D7B6ED1F-24B2-D24F-96CD-219D27EDAA3A}" type="presParOf" srcId="{04D914EC-6F0E-FA44-B245-46D8C094203F}" destId="{2F4A23E9-F2D2-BB4C-812C-7715A95F9329}" srcOrd="0" destOrd="0" presId="urn:microsoft.com/office/officeart/2005/8/layout/default"/>
    <dgm:cxn modelId="{62A88734-3BA7-5145-BBD2-85FB2A39F211}" type="presParOf" srcId="{04D914EC-6F0E-FA44-B245-46D8C094203F}" destId="{F0CF4E8E-6F8B-9F41-8997-502390CE6788}" srcOrd="1" destOrd="0" presId="urn:microsoft.com/office/officeart/2005/8/layout/default"/>
    <dgm:cxn modelId="{98AF960E-ABA8-594C-9CEF-BB33B9266EAD}" type="presParOf" srcId="{04D914EC-6F0E-FA44-B245-46D8C094203F}" destId="{9F405A6E-CBB8-704F-A8DB-DCDA047B9FF7}" srcOrd="2" destOrd="0" presId="urn:microsoft.com/office/officeart/2005/8/layout/default"/>
    <dgm:cxn modelId="{7DB07210-5586-874E-99E0-3392A68091AE}" type="presParOf" srcId="{04D914EC-6F0E-FA44-B245-46D8C094203F}" destId="{F1AEC06A-44F5-BE4A-8071-910E78CEE2A1}" srcOrd="3" destOrd="0" presId="urn:microsoft.com/office/officeart/2005/8/layout/default"/>
    <dgm:cxn modelId="{B6BD9AE0-A506-BB49-B364-0EE716673A5F}" type="presParOf" srcId="{04D914EC-6F0E-FA44-B245-46D8C094203F}" destId="{2D01BF44-3238-8D47-8F72-187DF94F61AE}" srcOrd="4" destOrd="0" presId="urn:microsoft.com/office/officeart/2005/8/layout/default"/>
    <dgm:cxn modelId="{C40BC41A-CE50-5B45-B5C9-516C9F8CEEBB}" type="presParOf" srcId="{04D914EC-6F0E-FA44-B245-46D8C094203F}" destId="{4FC8DB88-376A-E94C-95E8-3C3369AD72D5}" srcOrd="5" destOrd="0" presId="urn:microsoft.com/office/officeart/2005/8/layout/default"/>
    <dgm:cxn modelId="{7F625704-8CC6-4241-96B6-361938731C9A}" type="presParOf" srcId="{04D914EC-6F0E-FA44-B245-46D8C094203F}" destId="{AF1822E9-6078-2646-9F86-E4CCA258163C}" srcOrd="6" destOrd="0" presId="urn:microsoft.com/office/officeart/2005/8/layout/default"/>
    <dgm:cxn modelId="{A31D5657-1B7B-8C4E-9D00-C46E05B88B5E}" type="presParOf" srcId="{04D914EC-6F0E-FA44-B245-46D8C094203F}" destId="{113DDFA0-F820-D94A-BA2D-44A906EF0348}" srcOrd="7" destOrd="0" presId="urn:microsoft.com/office/officeart/2005/8/layout/default"/>
    <dgm:cxn modelId="{B378C92B-94D3-6043-BF15-9FEABDF576BC}" type="presParOf" srcId="{04D914EC-6F0E-FA44-B245-46D8C094203F}" destId="{3E7628A3-FC1D-BE4B-9B60-CEEBEBB9AF63}" srcOrd="8" destOrd="0" presId="urn:microsoft.com/office/officeart/2005/8/layout/default"/>
    <dgm:cxn modelId="{9EAA0B6A-19E2-C14C-BF03-0D2889CB6033}" type="presParOf" srcId="{04D914EC-6F0E-FA44-B245-46D8C094203F}" destId="{2D632AF4-8D8E-C046-994F-4CE2D1EF1DC3}" srcOrd="9" destOrd="0" presId="urn:microsoft.com/office/officeart/2005/8/layout/default"/>
    <dgm:cxn modelId="{97FEC7BE-DBD9-E241-BF69-053476F0F492}" type="presParOf" srcId="{04D914EC-6F0E-FA44-B245-46D8C094203F}" destId="{524D8FAD-0AF4-B94E-9BFF-92065B17B204}" srcOrd="10" destOrd="0" presId="urn:microsoft.com/office/officeart/2005/8/layout/default"/>
    <dgm:cxn modelId="{1680B47A-3887-D447-B85A-B69D0354003A}" type="presParOf" srcId="{04D914EC-6F0E-FA44-B245-46D8C094203F}" destId="{28F8C3A3-4712-A243-9E2B-1DA39A327B6E}" srcOrd="11" destOrd="0" presId="urn:microsoft.com/office/officeart/2005/8/layout/default"/>
    <dgm:cxn modelId="{7DC475EE-41DD-1840-8638-6F30C5F3398A}" type="presParOf" srcId="{04D914EC-6F0E-FA44-B245-46D8C094203F}" destId="{1CBD7607-7019-A543-9D27-F4169E3410A3}" srcOrd="12" destOrd="0" presId="urn:microsoft.com/office/officeart/2005/8/layout/default"/>
    <dgm:cxn modelId="{F435D4D9-9E55-5249-9D9C-CF8156F923C1}" type="presParOf" srcId="{04D914EC-6F0E-FA44-B245-46D8C094203F}" destId="{D1780E3E-F7A6-2C4A-83EC-66F09436D59A}" srcOrd="13" destOrd="0" presId="urn:microsoft.com/office/officeart/2005/8/layout/default"/>
    <dgm:cxn modelId="{0A8955A6-DF53-364A-AB9E-37517C1C6E6D}" type="presParOf" srcId="{04D914EC-6F0E-FA44-B245-46D8C094203F}" destId="{E47BC522-10C2-1D43-ACC4-C564B54EEAE5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358E39-72DD-ED4B-B724-C263CFB42565}" type="doc">
      <dgm:prSet loTypeId="urn:microsoft.com/office/officeart/2005/8/layout/process4" loCatId="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056DA143-C30F-334C-8D6B-EB0D4FDF936F}">
      <dgm:prSet phldrT="[Texto]" custT="1"/>
      <dgm:spPr/>
      <dgm:t>
        <a:bodyPr/>
        <a:lstStyle/>
        <a:p>
          <a:r>
            <a:rPr lang="es-ES" sz="1600" dirty="0">
              <a:latin typeface="Avenir Book"/>
              <a:cs typeface="Avenir Book"/>
            </a:rPr>
            <a:t>Enfoques y prioridades de la política pública de infancia y adolescencia</a:t>
          </a:r>
        </a:p>
      </dgm:t>
    </dgm:pt>
    <dgm:pt modelId="{285FD0AC-5726-7946-BA36-366F5D2BE3C1}" type="parTrans" cxnId="{3FB20224-C9F2-BD4D-B390-8725BA52C1BC}">
      <dgm:prSet/>
      <dgm:spPr/>
      <dgm:t>
        <a:bodyPr/>
        <a:lstStyle/>
        <a:p>
          <a:endParaRPr lang="es-ES" sz="1600">
            <a:latin typeface="Avenir Book"/>
            <a:cs typeface="Avenir Book"/>
          </a:endParaRPr>
        </a:p>
      </dgm:t>
    </dgm:pt>
    <dgm:pt modelId="{B4F84859-04EA-9944-B82D-4BA1D50D89D9}" type="sibTrans" cxnId="{3FB20224-C9F2-BD4D-B390-8725BA52C1BC}">
      <dgm:prSet/>
      <dgm:spPr/>
      <dgm:t>
        <a:bodyPr/>
        <a:lstStyle/>
        <a:p>
          <a:endParaRPr lang="es-ES" sz="1600">
            <a:latin typeface="Avenir Book"/>
            <a:cs typeface="Avenir Book"/>
          </a:endParaRPr>
        </a:p>
      </dgm:t>
    </dgm:pt>
    <dgm:pt modelId="{611F8D7C-C6C4-4A45-89DD-C86E91983C84}">
      <dgm:prSet custT="1"/>
      <dgm:spPr/>
      <dgm:t>
        <a:bodyPr/>
        <a:lstStyle/>
        <a:p>
          <a:r>
            <a:rPr lang="es-ES" sz="2000" b="1" dirty="0">
              <a:latin typeface="Avenir Book"/>
              <a:cs typeface="Avenir Book"/>
            </a:rPr>
            <a:t>Realizaciones:</a:t>
          </a:r>
          <a:r>
            <a:rPr lang="es-ES" sz="1600" dirty="0">
              <a:latin typeface="Avenir Book"/>
              <a:cs typeface="Avenir Book"/>
            </a:rPr>
            <a:t> </a:t>
          </a:r>
        </a:p>
      </dgm:t>
    </dgm:pt>
    <dgm:pt modelId="{143F6D1C-5F59-C047-8FA6-75D169E23947}" type="parTrans" cxnId="{D5E631E2-C91E-7D48-B56D-F2A3D70D6024}">
      <dgm:prSet/>
      <dgm:spPr/>
      <dgm:t>
        <a:bodyPr/>
        <a:lstStyle/>
        <a:p>
          <a:endParaRPr lang="es-ES" sz="1600">
            <a:latin typeface="Avenir Book"/>
            <a:cs typeface="Avenir Book"/>
          </a:endParaRPr>
        </a:p>
      </dgm:t>
    </dgm:pt>
    <dgm:pt modelId="{B73374BA-54F9-6A47-8F6C-587D87E66A4A}" type="sibTrans" cxnId="{D5E631E2-C91E-7D48-B56D-F2A3D70D6024}">
      <dgm:prSet/>
      <dgm:spPr/>
      <dgm:t>
        <a:bodyPr/>
        <a:lstStyle/>
        <a:p>
          <a:endParaRPr lang="es-ES" sz="1600">
            <a:latin typeface="Avenir Book"/>
            <a:cs typeface="Avenir Book"/>
          </a:endParaRPr>
        </a:p>
      </dgm:t>
    </dgm:pt>
    <dgm:pt modelId="{10E86B5B-A60D-094B-8735-BF200C36C831}" type="pres">
      <dgm:prSet presAssocID="{64358E39-72DD-ED4B-B724-C263CFB4256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EB096E-26A0-9C45-B116-DFD1F0BEC318}" type="pres">
      <dgm:prSet presAssocID="{056DA143-C30F-334C-8D6B-EB0D4FDF936F}" presName="boxAndChildren" presStyleCnt="0"/>
      <dgm:spPr/>
    </dgm:pt>
    <dgm:pt modelId="{0B7FAB77-11F3-064C-B438-BF39F77A440B}" type="pres">
      <dgm:prSet presAssocID="{056DA143-C30F-334C-8D6B-EB0D4FDF936F}" presName="parentTextBox" presStyleLbl="node1" presStyleIdx="0" presStyleCnt="1"/>
      <dgm:spPr/>
      <dgm:t>
        <a:bodyPr/>
        <a:lstStyle/>
        <a:p>
          <a:endParaRPr lang="es-ES"/>
        </a:p>
      </dgm:t>
    </dgm:pt>
    <dgm:pt modelId="{042037C0-5BBE-4C41-9E14-6F44EBBD201E}" type="pres">
      <dgm:prSet presAssocID="{056DA143-C30F-334C-8D6B-EB0D4FDF936F}" presName="entireBox" presStyleLbl="node1" presStyleIdx="0" presStyleCnt="1" custLinFactNeighborX="144"/>
      <dgm:spPr/>
      <dgm:t>
        <a:bodyPr/>
        <a:lstStyle/>
        <a:p>
          <a:endParaRPr lang="es-ES"/>
        </a:p>
      </dgm:t>
    </dgm:pt>
    <dgm:pt modelId="{BFD52B6A-6CF7-F144-90F0-3FC844E47453}" type="pres">
      <dgm:prSet presAssocID="{056DA143-C30F-334C-8D6B-EB0D4FDF936F}" presName="descendantBox" presStyleCnt="0"/>
      <dgm:spPr/>
    </dgm:pt>
    <dgm:pt modelId="{5616397F-8116-1942-BED5-1DB452FB3361}" type="pres">
      <dgm:prSet presAssocID="{611F8D7C-C6C4-4A45-89DD-C86E91983C84}" presName="childTextBox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4DD195A-1290-1842-8428-3B9BC19B86AE}" type="presOf" srcId="{611F8D7C-C6C4-4A45-89DD-C86E91983C84}" destId="{5616397F-8116-1942-BED5-1DB452FB3361}" srcOrd="0" destOrd="0" presId="urn:microsoft.com/office/officeart/2005/8/layout/process4"/>
    <dgm:cxn modelId="{3FB20224-C9F2-BD4D-B390-8725BA52C1BC}" srcId="{64358E39-72DD-ED4B-B724-C263CFB42565}" destId="{056DA143-C30F-334C-8D6B-EB0D4FDF936F}" srcOrd="0" destOrd="0" parTransId="{285FD0AC-5726-7946-BA36-366F5D2BE3C1}" sibTransId="{B4F84859-04EA-9944-B82D-4BA1D50D89D9}"/>
    <dgm:cxn modelId="{D5E631E2-C91E-7D48-B56D-F2A3D70D6024}" srcId="{056DA143-C30F-334C-8D6B-EB0D4FDF936F}" destId="{611F8D7C-C6C4-4A45-89DD-C86E91983C84}" srcOrd="0" destOrd="0" parTransId="{143F6D1C-5F59-C047-8FA6-75D169E23947}" sibTransId="{B73374BA-54F9-6A47-8F6C-587D87E66A4A}"/>
    <dgm:cxn modelId="{6DF38615-C673-6E48-B30F-AF163237496C}" type="presOf" srcId="{056DA143-C30F-334C-8D6B-EB0D4FDF936F}" destId="{0B7FAB77-11F3-064C-B438-BF39F77A440B}" srcOrd="0" destOrd="0" presId="urn:microsoft.com/office/officeart/2005/8/layout/process4"/>
    <dgm:cxn modelId="{D50A679E-09F9-D049-B3EE-314DBF091BBF}" type="presOf" srcId="{056DA143-C30F-334C-8D6B-EB0D4FDF936F}" destId="{042037C0-5BBE-4C41-9E14-6F44EBBD201E}" srcOrd="1" destOrd="0" presId="urn:microsoft.com/office/officeart/2005/8/layout/process4"/>
    <dgm:cxn modelId="{66BD8F97-3D47-F044-BC91-6EC11E0CB106}" type="presOf" srcId="{64358E39-72DD-ED4B-B724-C263CFB42565}" destId="{10E86B5B-A60D-094B-8735-BF200C36C831}" srcOrd="0" destOrd="0" presId="urn:microsoft.com/office/officeart/2005/8/layout/process4"/>
    <dgm:cxn modelId="{081A04C5-80C4-3C44-84A3-D3BCE3AE318E}" type="presParOf" srcId="{10E86B5B-A60D-094B-8735-BF200C36C831}" destId="{11EB096E-26A0-9C45-B116-DFD1F0BEC318}" srcOrd="0" destOrd="0" presId="urn:microsoft.com/office/officeart/2005/8/layout/process4"/>
    <dgm:cxn modelId="{0AB17194-2D3E-164E-AC2C-F8A2311ABBA1}" type="presParOf" srcId="{11EB096E-26A0-9C45-B116-DFD1F0BEC318}" destId="{0B7FAB77-11F3-064C-B438-BF39F77A440B}" srcOrd="0" destOrd="0" presId="urn:microsoft.com/office/officeart/2005/8/layout/process4"/>
    <dgm:cxn modelId="{1DB3B025-68DA-2C4F-89BA-36E3B1E6A02C}" type="presParOf" srcId="{11EB096E-26A0-9C45-B116-DFD1F0BEC318}" destId="{042037C0-5BBE-4C41-9E14-6F44EBBD201E}" srcOrd="1" destOrd="0" presId="urn:microsoft.com/office/officeart/2005/8/layout/process4"/>
    <dgm:cxn modelId="{3E6948A5-8D54-7447-85E2-223CD2F3CCF3}" type="presParOf" srcId="{11EB096E-26A0-9C45-B116-DFD1F0BEC318}" destId="{BFD52B6A-6CF7-F144-90F0-3FC844E47453}" srcOrd="2" destOrd="0" presId="urn:microsoft.com/office/officeart/2005/8/layout/process4"/>
    <dgm:cxn modelId="{E99D4CC7-E183-7744-94B5-C3E97515834B}" type="presParOf" srcId="{BFD52B6A-6CF7-F144-90F0-3FC844E47453}" destId="{5616397F-8116-1942-BED5-1DB452FB336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C4A90A-7A80-954C-B684-83709FE46EEE}" type="doc">
      <dgm:prSet loTypeId="urn:microsoft.com/office/officeart/2005/8/layout/default" loCatId="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870C1509-F469-704C-9FD6-2C37D1DA7A5B}">
      <dgm:prSet custT="1"/>
      <dgm:spPr/>
      <dgm:t>
        <a:bodyPr/>
        <a:lstStyle/>
        <a:p>
          <a:pPr>
            <a:lnSpc>
              <a:spcPct val="120000"/>
            </a:lnSpc>
          </a:pPr>
          <a:r>
            <a:rPr lang="es-ES" sz="1600" dirty="0">
              <a:latin typeface="Avenir Book"/>
              <a:cs typeface="Avenir Book"/>
            </a:rPr>
            <a:t>Permite contar con información oportuna para la toma de decisiones en temas de planeamiento y presupuesto relacionados con la niñez</a:t>
          </a:r>
        </a:p>
      </dgm:t>
    </dgm:pt>
    <dgm:pt modelId="{02450EEA-134D-8A43-9392-6361AA6D6123}" type="parTrans" cxnId="{AF191F3A-789A-1D43-B160-AE5C9FC66EF4}">
      <dgm:prSet/>
      <dgm:spPr/>
      <dgm:t>
        <a:bodyPr/>
        <a:lstStyle/>
        <a:p>
          <a:pPr>
            <a:lnSpc>
              <a:spcPct val="120000"/>
            </a:lnSpc>
          </a:pPr>
          <a:endParaRPr lang="es-ES" sz="1600">
            <a:latin typeface="Avenir Book"/>
            <a:cs typeface="Avenir Book"/>
          </a:endParaRPr>
        </a:p>
      </dgm:t>
    </dgm:pt>
    <dgm:pt modelId="{33FC5A87-F38B-0D4B-9791-1C3AD029454C}" type="sibTrans" cxnId="{AF191F3A-789A-1D43-B160-AE5C9FC66EF4}">
      <dgm:prSet/>
      <dgm:spPr/>
      <dgm:t>
        <a:bodyPr/>
        <a:lstStyle/>
        <a:p>
          <a:pPr>
            <a:lnSpc>
              <a:spcPct val="120000"/>
            </a:lnSpc>
          </a:pPr>
          <a:endParaRPr lang="es-ES" sz="1600">
            <a:latin typeface="Avenir Book"/>
            <a:cs typeface="Avenir Book"/>
          </a:endParaRPr>
        </a:p>
      </dgm:t>
    </dgm:pt>
    <dgm:pt modelId="{0B70BBA8-108A-A540-896C-AC69043DBA06}">
      <dgm:prSet custT="1"/>
      <dgm:spPr/>
      <dgm:t>
        <a:bodyPr/>
        <a:lstStyle/>
        <a:p>
          <a:pPr>
            <a:lnSpc>
              <a:spcPct val="120000"/>
            </a:lnSpc>
          </a:pPr>
          <a:r>
            <a:rPr lang="es-ES" sz="1600" dirty="0">
              <a:latin typeface="Avenir Book"/>
              <a:cs typeface="Avenir Book"/>
            </a:rPr>
            <a:t>Mejora la asignación presupuestal y la calidad del gasto público a favor de la niñez</a:t>
          </a:r>
        </a:p>
      </dgm:t>
    </dgm:pt>
    <dgm:pt modelId="{492B1432-D059-EE40-974D-24522C3B6FF0}" type="parTrans" cxnId="{BB93430D-CFBB-3A4F-9132-7B4C56ECD197}">
      <dgm:prSet/>
      <dgm:spPr/>
      <dgm:t>
        <a:bodyPr/>
        <a:lstStyle/>
        <a:p>
          <a:pPr>
            <a:lnSpc>
              <a:spcPct val="120000"/>
            </a:lnSpc>
          </a:pPr>
          <a:endParaRPr lang="es-ES" sz="1600">
            <a:latin typeface="Avenir Book"/>
            <a:cs typeface="Avenir Book"/>
          </a:endParaRPr>
        </a:p>
      </dgm:t>
    </dgm:pt>
    <dgm:pt modelId="{8B073771-127C-0C4E-B5AB-D08F659C4823}" type="sibTrans" cxnId="{BB93430D-CFBB-3A4F-9132-7B4C56ECD197}">
      <dgm:prSet/>
      <dgm:spPr/>
      <dgm:t>
        <a:bodyPr/>
        <a:lstStyle/>
        <a:p>
          <a:pPr>
            <a:lnSpc>
              <a:spcPct val="120000"/>
            </a:lnSpc>
          </a:pPr>
          <a:endParaRPr lang="es-ES" sz="1600">
            <a:latin typeface="Avenir Book"/>
            <a:cs typeface="Avenir Book"/>
          </a:endParaRPr>
        </a:p>
      </dgm:t>
    </dgm:pt>
    <dgm:pt modelId="{16DC6644-BAFA-014E-A3F6-D0632FD7464A}">
      <dgm:prSet custT="1"/>
      <dgm:spPr/>
      <dgm:t>
        <a:bodyPr/>
        <a:lstStyle/>
        <a:p>
          <a:pPr>
            <a:lnSpc>
              <a:spcPct val="120000"/>
            </a:lnSpc>
          </a:pPr>
          <a:r>
            <a:rPr lang="es-ES" sz="1600" dirty="0">
              <a:latin typeface="Avenir Book"/>
              <a:cs typeface="Avenir Book"/>
            </a:rPr>
            <a:t>Visibiliza las necesidades de la niñez en el presupuesto, e incorporar el enfoque de derechos en las discusiones y en la definición y seguimiento de las políticas públicas</a:t>
          </a:r>
        </a:p>
      </dgm:t>
    </dgm:pt>
    <dgm:pt modelId="{C3513509-0F5E-6A4E-810F-59C7A2988134}" type="parTrans" cxnId="{4551DFA2-F1B1-4543-B552-7A3D252A0DA7}">
      <dgm:prSet/>
      <dgm:spPr/>
      <dgm:t>
        <a:bodyPr/>
        <a:lstStyle/>
        <a:p>
          <a:pPr>
            <a:lnSpc>
              <a:spcPct val="120000"/>
            </a:lnSpc>
          </a:pPr>
          <a:endParaRPr lang="es-ES" sz="1600">
            <a:latin typeface="Avenir Book"/>
            <a:cs typeface="Avenir Book"/>
          </a:endParaRPr>
        </a:p>
      </dgm:t>
    </dgm:pt>
    <dgm:pt modelId="{67BC42F7-8341-6E44-A837-3F01CD1810F2}" type="sibTrans" cxnId="{4551DFA2-F1B1-4543-B552-7A3D252A0DA7}">
      <dgm:prSet/>
      <dgm:spPr/>
      <dgm:t>
        <a:bodyPr/>
        <a:lstStyle/>
        <a:p>
          <a:pPr>
            <a:lnSpc>
              <a:spcPct val="120000"/>
            </a:lnSpc>
          </a:pPr>
          <a:endParaRPr lang="es-ES" sz="1600">
            <a:latin typeface="Avenir Book"/>
            <a:cs typeface="Avenir Book"/>
          </a:endParaRPr>
        </a:p>
      </dgm:t>
    </dgm:pt>
    <dgm:pt modelId="{80066BE3-113A-8947-B1AF-0965F63CFC2D}">
      <dgm:prSet custT="1"/>
      <dgm:spPr/>
      <dgm:t>
        <a:bodyPr/>
        <a:lstStyle/>
        <a:p>
          <a:pPr>
            <a:lnSpc>
              <a:spcPct val="120000"/>
            </a:lnSpc>
          </a:pPr>
          <a:r>
            <a:rPr lang="es-ES" sz="1600" dirty="0">
              <a:latin typeface="Avenir Book"/>
              <a:cs typeface="Avenir Book"/>
            </a:rPr>
            <a:t>Fortalece los mecanismos de transparencia y rendición de cuentas para la exigencia de los derechos de la niñez</a:t>
          </a:r>
        </a:p>
      </dgm:t>
    </dgm:pt>
    <dgm:pt modelId="{DB1071DD-A3C5-C248-A5A3-0F7EA257A13C}" type="parTrans" cxnId="{D055D062-8CCF-3B48-A3F5-9CA0B2F90854}">
      <dgm:prSet/>
      <dgm:spPr/>
      <dgm:t>
        <a:bodyPr/>
        <a:lstStyle/>
        <a:p>
          <a:pPr>
            <a:lnSpc>
              <a:spcPct val="120000"/>
            </a:lnSpc>
          </a:pPr>
          <a:endParaRPr lang="es-ES" sz="1600">
            <a:latin typeface="Avenir Book"/>
            <a:cs typeface="Avenir Book"/>
          </a:endParaRPr>
        </a:p>
      </dgm:t>
    </dgm:pt>
    <dgm:pt modelId="{37F8A65C-26CB-9143-A012-A7511AD35111}" type="sibTrans" cxnId="{D055D062-8CCF-3B48-A3F5-9CA0B2F90854}">
      <dgm:prSet/>
      <dgm:spPr/>
      <dgm:t>
        <a:bodyPr/>
        <a:lstStyle/>
        <a:p>
          <a:pPr>
            <a:lnSpc>
              <a:spcPct val="120000"/>
            </a:lnSpc>
          </a:pPr>
          <a:endParaRPr lang="es-ES" sz="1600">
            <a:latin typeface="Avenir Book"/>
            <a:cs typeface="Avenir Book"/>
          </a:endParaRPr>
        </a:p>
      </dgm:t>
    </dgm:pt>
    <dgm:pt modelId="{BF9A5806-AE6F-0F43-90CD-08D777B5B643}">
      <dgm:prSet custT="1"/>
      <dgm:spPr/>
      <dgm:t>
        <a:bodyPr/>
        <a:lstStyle/>
        <a:p>
          <a:pPr>
            <a:lnSpc>
              <a:spcPct val="120000"/>
            </a:lnSpc>
          </a:pPr>
          <a:r>
            <a:rPr lang="es-ES" sz="1600" dirty="0">
              <a:latin typeface="Avenir Book"/>
              <a:cs typeface="Avenir Book"/>
            </a:rPr>
            <a:t>Contribuye al cumplimiento de los principios de financiación, gestión y eficiencia del gasto público dirigido a los niños, niñas y adolescentes</a:t>
          </a:r>
        </a:p>
      </dgm:t>
    </dgm:pt>
    <dgm:pt modelId="{95CB13BF-B6F9-AB4F-9ADF-9981874A0013}" type="parTrans" cxnId="{53C9AF4D-EBBC-1C4A-93A8-C399FA868638}">
      <dgm:prSet/>
      <dgm:spPr/>
      <dgm:t>
        <a:bodyPr/>
        <a:lstStyle/>
        <a:p>
          <a:pPr>
            <a:lnSpc>
              <a:spcPct val="120000"/>
            </a:lnSpc>
          </a:pPr>
          <a:endParaRPr lang="es-ES" sz="1600">
            <a:latin typeface="Avenir Book"/>
            <a:cs typeface="Avenir Book"/>
          </a:endParaRPr>
        </a:p>
      </dgm:t>
    </dgm:pt>
    <dgm:pt modelId="{B2388590-77A5-9541-83FA-4CC0B5240DE6}" type="sibTrans" cxnId="{53C9AF4D-EBBC-1C4A-93A8-C399FA868638}">
      <dgm:prSet/>
      <dgm:spPr/>
      <dgm:t>
        <a:bodyPr/>
        <a:lstStyle/>
        <a:p>
          <a:pPr>
            <a:lnSpc>
              <a:spcPct val="120000"/>
            </a:lnSpc>
          </a:pPr>
          <a:endParaRPr lang="es-ES" sz="1600">
            <a:latin typeface="Avenir Book"/>
            <a:cs typeface="Avenir Book"/>
          </a:endParaRPr>
        </a:p>
      </dgm:t>
    </dgm:pt>
    <dgm:pt modelId="{F7BD6080-C21E-A74B-885D-1CAC1423888F}" type="pres">
      <dgm:prSet presAssocID="{43C4A90A-7A80-954C-B684-83709FE46EE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968598E-85EB-CB4F-8F86-ED2D4E3E63B8}" type="pres">
      <dgm:prSet presAssocID="{870C1509-F469-704C-9FD6-2C37D1DA7A5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0F9438-E17D-9649-B4D4-41A1133F5FB0}" type="pres">
      <dgm:prSet presAssocID="{33FC5A87-F38B-0D4B-9791-1C3AD029454C}" presName="sibTrans" presStyleCnt="0"/>
      <dgm:spPr/>
    </dgm:pt>
    <dgm:pt modelId="{0F713D32-F38E-7046-BBEA-11F831DC7A40}" type="pres">
      <dgm:prSet presAssocID="{0B70BBA8-108A-A540-896C-AC69043DBA0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B94EBC-8182-CD4A-8351-E6DF285F496C}" type="pres">
      <dgm:prSet presAssocID="{8B073771-127C-0C4E-B5AB-D08F659C4823}" presName="sibTrans" presStyleCnt="0"/>
      <dgm:spPr/>
    </dgm:pt>
    <dgm:pt modelId="{A9671450-A043-E842-BC53-395333885364}" type="pres">
      <dgm:prSet presAssocID="{16DC6644-BAFA-014E-A3F6-D0632FD7464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FEC198-E499-B442-8942-9E4197E7A2A3}" type="pres">
      <dgm:prSet presAssocID="{67BC42F7-8341-6E44-A837-3F01CD1810F2}" presName="sibTrans" presStyleCnt="0"/>
      <dgm:spPr/>
    </dgm:pt>
    <dgm:pt modelId="{4EA70DBF-8E4B-6146-B1D4-1F8AC5F39294}" type="pres">
      <dgm:prSet presAssocID="{80066BE3-113A-8947-B1AF-0965F63CFC2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DC89F3-4493-E448-914B-AF8F2E61D6FC}" type="pres">
      <dgm:prSet presAssocID="{37F8A65C-26CB-9143-A012-A7511AD35111}" presName="sibTrans" presStyleCnt="0"/>
      <dgm:spPr/>
    </dgm:pt>
    <dgm:pt modelId="{49DFFB3C-5E15-F143-BF5F-EFCF232E77AE}" type="pres">
      <dgm:prSet presAssocID="{BF9A5806-AE6F-0F43-90CD-08D777B5B64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E57C38D-DC4A-3C42-A3A7-AE680E111ED9}" type="presOf" srcId="{80066BE3-113A-8947-B1AF-0965F63CFC2D}" destId="{4EA70DBF-8E4B-6146-B1D4-1F8AC5F39294}" srcOrd="0" destOrd="0" presId="urn:microsoft.com/office/officeart/2005/8/layout/default"/>
    <dgm:cxn modelId="{BB93430D-CFBB-3A4F-9132-7B4C56ECD197}" srcId="{43C4A90A-7A80-954C-B684-83709FE46EEE}" destId="{0B70BBA8-108A-A540-896C-AC69043DBA06}" srcOrd="1" destOrd="0" parTransId="{492B1432-D059-EE40-974D-24522C3B6FF0}" sibTransId="{8B073771-127C-0C4E-B5AB-D08F659C4823}"/>
    <dgm:cxn modelId="{4551DFA2-F1B1-4543-B552-7A3D252A0DA7}" srcId="{43C4A90A-7A80-954C-B684-83709FE46EEE}" destId="{16DC6644-BAFA-014E-A3F6-D0632FD7464A}" srcOrd="2" destOrd="0" parTransId="{C3513509-0F5E-6A4E-810F-59C7A2988134}" sibTransId="{67BC42F7-8341-6E44-A837-3F01CD1810F2}"/>
    <dgm:cxn modelId="{AF646288-2A9E-FC49-B9E0-70DB98D710E6}" type="presOf" srcId="{870C1509-F469-704C-9FD6-2C37D1DA7A5B}" destId="{8968598E-85EB-CB4F-8F86-ED2D4E3E63B8}" srcOrd="0" destOrd="0" presId="urn:microsoft.com/office/officeart/2005/8/layout/default"/>
    <dgm:cxn modelId="{B32B9E05-47A5-E241-8E0B-97D9B27E9A7C}" type="presOf" srcId="{16DC6644-BAFA-014E-A3F6-D0632FD7464A}" destId="{A9671450-A043-E842-BC53-395333885364}" srcOrd="0" destOrd="0" presId="urn:microsoft.com/office/officeart/2005/8/layout/default"/>
    <dgm:cxn modelId="{AF191F3A-789A-1D43-B160-AE5C9FC66EF4}" srcId="{43C4A90A-7A80-954C-B684-83709FE46EEE}" destId="{870C1509-F469-704C-9FD6-2C37D1DA7A5B}" srcOrd="0" destOrd="0" parTransId="{02450EEA-134D-8A43-9392-6361AA6D6123}" sibTransId="{33FC5A87-F38B-0D4B-9791-1C3AD029454C}"/>
    <dgm:cxn modelId="{DC46463E-DAA2-E449-8EB2-1F8E98419E12}" type="presOf" srcId="{43C4A90A-7A80-954C-B684-83709FE46EEE}" destId="{F7BD6080-C21E-A74B-885D-1CAC1423888F}" srcOrd="0" destOrd="0" presId="urn:microsoft.com/office/officeart/2005/8/layout/default"/>
    <dgm:cxn modelId="{B2D78559-004D-6247-9C50-6C15689AF564}" type="presOf" srcId="{BF9A5806-AE6F-0F43-90CD-08D777B5B643}" destId="{49DFFB3C-5E15-F143-BF5F-EFCF232E77AE}" srcOrd="0" destOrd="0" presId="urn:microsoft.com/office/officeart/2005/8/layout/default"/>
    <dgm:cxn modelId="{D055D062-8CCF-3B48-A3F5-9CA0B2F90854}" srcId="{43C4A90A-7A80-954C-B684-83709FE46EEE}" destId="{80066BE3-113A-8947-B1AF-0965F63CFC2D}" srcOrd="3" destOrd="0" parTransId="{DB1071DD-A3C5-C248-A5A3-0F7EA257A13C}" sibTransId="{37F8A65C-26CB-9143-A012-A7511AD35111}"/>
    <dgm:cxn modelId="{53C9AF4D-EBBC-1C4A-93A8-C399FA868638}" srcId="{43C4A90A-7A80-954C-B684-83709FE46EEE}" destId="{BF9A5806-AE6F-0F43-90CD-08D777B5B643}" srcOrd="4" destOrd="0" parTransId="{95CB13BF-B6F9-AB4F-9ADF-9981874A0013}" sibTransId="{B2388590-77A5-9541-83FA-4CC0B5240DE6}"/>
    <dgm:cxn modelId="{4161073A-2DDB-B14F-9E3E-60D1166E77EC}" type="presOf" srcId="{0B70BBA8-108A-A540-896C-AC69043DBA06}" destId="{0F713D32-F38E-7046-BBEA-11F831DC7A40}" srcOrd="0" destOrd="0" presId="urn:microsoft.com/office/officeart/2005/8/layout/default"/>
    <dgm:cxn modelId="{E4BF2BB0-3ED7-3047-89DD-BC652B2D46F8}" type="presParOf" srcId="{F7BD6080-C21E-A74B-885D-1CAC1423888F}" destId="{8968598E-85EB-CB4F-8F86-ED2D4E3E63B8}" srcOrd="0" destOrd="0" presId="urn:microsoft.com/office/officeart/2005/8/layout/default"/>
    <dgm:cxn modelId="{9B9DE40B-C071-7E4D-BCA9-DE02C0903E68}" type="presParOf" srcId="{F7BD6080-C21E-A74B-885D-1CAC1423888F}" destId="{010F9438-E17D-9649-B4D4-41A1133F5FB0}" srcOrd="1" destOrd="0" presId="urn:microsoft.com/office/officeart/2005/8/layout/default"/>
    <dgm:cxn modelId="{BC317EA1-778F-3942-B8BA-9F11BED55818}" type="presParOf" srcId="{F7BD6080-C21E-A74B-885D-1CAC1423888F}" destId="{0F713D32-F38E-7046-BBEA-11F831DC7A40}" srcOrd="2" destOrd="0" presId="urn:microsoft.com/office/officeart/2005/8/layout/default"/>
    <dgm:cxn modelId="{BA5533D1-40C4-DF4F-8674-8752A854FF77}" type="presParOf" srcId="{F7BD6080-C21E-A74B-885D-1CAC1423888F}" destId="{68B94EBC-8182-CD4A-8351-E6DF285F496C}" srcOrd="3" destOrd="0" presId="urn:microsoft.com/office/officeart/2005/8/layout/default"/>
    <dgm:cxn modelId="{8C0FBBF7-B6A0-1E42-A291-08BFEF8836FA}" type="presParOf" srcId="{F7BD6080-C21E-A74B-885D-1CAC1423888F}" destId="{A9671450-A043-E842-BC53-395333885364}" srcOrd="4" destOrd="0" presId="urn:microsoft.com/office/officeart/2005/8/layout/default"/>
    <dgm:cxn modelId="{9DC77F85-8538-654B-9C50-8B1A43F550C4}" type="presParOf" srcId="{F7BD6080-C21E-A74B-885D-1CAC1423888F}" destId="{F7FEC198-E499-B442-8942-9E4197E7A2A3}" srcOrd="5" destOrd="0" presId="urn:microsoft.com/office/officeart/2005/8/layout/default"/>
    <dgm:cxn modelId="{347C2347-E585-F846-9720-21DBD7A46FDB}" type="presParOf" srcId="{F7BD6080-C21E-A74B-885D-1CAC1423888F}" destId="{4EA70DBF-8E4B-6146-B1D4-1F8AC5F39294}" srcOrd="6" destOrd="0" presId="urn:microsoft.com/office/officeart/2005/8/layout/default"/>
    <dgm:cxn modelId="{411839AA-5599-D548-A92F-A07E87803086}" type="presParOf" srcId="{F7BD6080-C21E-A74B-885D-1CAC1423888F}" destId="{11DC89F3-4493-E448-914B-AF8F2E61D6FC}" srcOrd="7" destOrd="0" presId="urn:microsoft.com/office/officeart/2005/8/layout/default"/>
    <dgm:cxn modelId="{ED454085-9980-3746-98BA-CEACAA312305}" type="presParOf" srcId="{F7BD6080-C21E-A74B-885D-1CAC1423888F}" destId="{49DFFB3C-5E15-F143-BF5F-EFCF232E77A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35B04C-B0CC-664C-BFF3-B3B7C72EDCCA}" type="doc">
      <dgm:prSet loTypeId="urn:microsoft.com/office/officeart/2008/layout/VerticalCurvedList" loCatId="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A31C3C70-EA19-0D43-B25A-3974F0C5AAB3}">
      <dgm:prSet phldrT="[Texto]" custT="1"/>
      <dgm:spPr/>
      <dgm:t>
        <a:bodyPr/>
        <a:lstStyle/>
        <a:p>
          <a:pPr>
            <a:lnSpc>
              <a:spcPct val="120000"/>
            </a:lnSpc>
          </a:pPr>
          <a:r>
            <a:rPr lang="es-ES" sz="1800" dirty="0"/>
            <a:t>Identificación de las políticas y metas relacionadas con las niñas, niños y adolescentes </a:t>
          </a:r>
        </a:p>
      </dgm:t>
    </dgm:pt>
    <dgm:pt modelId="{437CFE72-9D8D-634D-958C-125B147184F7}" type="parTrans" cxnId="{B96D28C6-7926-024A-AA0A-EEA74C2CEA0B}">
      <dgm:prSet/>
      <dgm:spPr/>
      <dgm:t>
        <a:bodyPr/>
        <a:lstStyle/>
        <a:p>
          <a:pPr>
            <a:lnSpc>
              <a:spcPct val="120000"/>
            </a:lnSpc>
          </a:pPr>
          <a:endParaRPr lang="es-ES" sz="1800"/>
        </a:p>
      </dgm:t>
    </dgm:pt>
    <dgm:pt modelId="{0CE27FC2-5004-CE46-9BC0-DFEC97603D0F}" type="sibTrans" cxnId="{B96D28C6-7926-024A-AA0A-EEA74C2CEA0B}">
      <dgm:prSet/>
      <dgm:spPr/>
      <dgm:t>
        <a:bodyPr/>
        <a:lstStyle/>
        <a:p>
          <a:pPr>
            <a:lnSpc>
              <a:spcPct val="120000"/>
            </a:lnSpc>
          </a:pPr>
          <a:endParaRPr lang="es-ES" sz="1800"/>
        </a:p>
      </dgm:t>
    </dgm:pt>
    <dgm:pt modelId="{A4A9AE41-E7A7-9248-9DC8-EA5A19F55966}">
      <dgm:prSet custT="1"/>
      <dgm:spPr/>
      <dgm:t>
        <a:bodyPr/>
        <a:lstStyle/>
        <a:p>
          <a:pPr>
            <a:lnSpc>
              <a:spcPct val="120000"/>
            </a:lnSpc>
          </a:pPr>
          <a:r>
            <a:rPr lang="es-ES" sz="1800" dirty="0"/>
            <a:t>Identificación y lectura de los tipos de clasificación del gasto público en Niñez – Guía DNP </a:t>
          </a:r>
        </a:p>
      </dgm:t>
    </dgm:pt>
    <dgm:pt modelId="{1706609C-1308-8A46-8B11-A22F9D90612E}" type="parTrans" cxnId="{A518FD24-CE8D-9F42-871D-FF3587C2E547}">
      <dgm:prSet/>
      <dgm:spPr/>
      <dgm:t>
        <a:bodyPr/>
        <a:lstStyle/>
        <a:p>
          <a:pPr>
            <a:lnSpc>
              <a:spcPct val="120000"/>
            </a:lnSpc>
          </a:pPr>
          <a:endParaRPr lang="es-ES" sz="1800"/>
        </a:p>
      </dgm:t>
    </dgm:pt>
    <dgm:pt modelId="{B3221A93-9F53-9E48-B427-C4C74A00545D}" type="sibTrans" cxnId="{A518FD24-CE8D-9F42-871D-FF3587C2E547}">
      <dgm:prSet/>
      <dgm:spPr/>
      <dgm:t>
        <a:bodyPr/>
        <a:lstStyle/>
        <a:p>
          <a:pPr>
            <a:lnSpc>
              <a:spcPct val="120000"/>
            </a:lnSpc>
          </a:pPr>
          <a:endParaRPr lang="es-ES" sz="1800"/>
        </a:p>
      </dgm:t>
    </dgm:pt>
    <dgm:pt modelId="{D2507EA3-BEEF-7F4F-AD9C-75AD9746256B}">
      <dgm:prSet custT="1"/>
      <dgm:spPr/>
      <dgm:t>
        <a:bodyPr/>
        <a:lstStyle/>
        <a:p>
          <a:pPr>
            <a:lnSpc>
              <a:spcPct val="120000"/>
            </a:lnSpc>
          </a:pPr>
          <a:r>
            <a:rPr lang="es-ES" sz="1800" dirty="0"/>
            <a:t>Análisis de los proyectos de inversión y su cadena de valor</a:t>
          </a:r>
        </a:p>
      </dgm:t>
    </dgm:pt>
    <dgm:pt modelId="{E5615EE1-57A7-D14A-B538-BD8254A6A45D}" type="parTrans" cxnId="{861DEF0E-74A5-F842-8BD7-1DA10CBFADCA}">
      <dgm:prSet/>
      <dgm:spPr/>
      <dgm:t>
        <a:bodyPr/>
        <a:lstStyle/>
        <a:p>
          <a:pPr>
            <a:lnSpc>
              <a:spcPct val="120000"/>
            </a:lnSpc>
          </a:pPr>
          <a:endParaRPr lang="es-ES" sz="1800"/>
        </a:p>
      </dgm:t>
    </dgm:pt>
    <dgm:pt modelId="{9E2DC568-EC13-104A-A400-59698B07051A}" type="sibTrans" cxnId="{861DEF0E-74A5-F842-8BD7-1DA10CBFADCA}">
      <dgm:prSet/>
      <dgm:spPr/>
      <dgm:t>
        <a:bodyPr/>
        <a:lstStyle/>
        <a:p>
          <a:pPr>
            <a:lnSpc>
              <a:spcPct val="120000"/>
            </a:lnSpc>
          </a:pPr>
          <a:endParaRPr lang="es-ES" sz="1800"/>
        </a:p>
      </dgm:t>
    </dgm:pt>
    <dgm:pt modelId="{8CC18D3A-C699-7F4F-B30D-D7468E7C7AD1}">
      <dgm:prSet custT="1"/>
      <dgm:spPr/>
      <dgm:t>
        <a:bodyPr/>
        <a:lstStyle/>
        <a:p>
          <a:pPr>
            <a:lnSpc>
              <a:spcPct val="120000"/>
            </a:lnSpc>
          </a:pPr>
          <a:r>
            <a:rPr lang="es-ES" sz="1800" dirty="0"/>
            <a:t>Identificación y asignación de los ponderadores para el gasto no específico ( ponderadores generales y específicos) </a:t>
          </a:r>
        </a:p>
      </dgm:t>
    </dgm:pt>
    <dgm:pt modelId="{4BF0E5A8-096D-AA4C-B8DF-5266BFB13C9A}" type="parTrans" cxnId="{E122C62E-9F04-1341-B87A-C857543065BF}">
      <dgm:prSet/>
      <dgm:spPr/>
      <dgm:t>
        <a:bodyPr/>
        <a:lstStyle/>
        <a:p>
          <a:pPr>
            <a:lnSpc>
              <a:spcPct val="120000"/>
            </a:lnSpc>
          </a:pPr>
          <a:endParaRPr lang="es-ES" sz="1800"/>
        </a:p>
      </dgm:t>
    </dgm:pt>
    <dgm:pt modelId="{3593D924-16EE-B44A-A6D0-8578784BCAAD}" type="sibTrans" cxnId="{E122C62E-9F04-1341-B87A-C857543065BF}">
      <dgm:prSet/>
      <dgm:spPr/>
      <dgm:t>
        <a:bodyPr/>
        <a:lstStyle/>
        <a:p>
          <a:pPr>
            <a:lnSpc>
              <a:spcPct val="120000"/>
            </a:lnSpc>
          </a:pPr>
          <a:endParaRPr lang="es-ES" sz="1800"/>
        </a:p>
      </dgm:t>
    </dgm:pt>
    <dgm:pt modelId="{0BC92FC8-D6F4-3F42-B471-21860037164D}">
      <dgm:prSet custT="1"/>
      <dgm:spPr/>
      <dgm:t>
        <a:bodyPr/>
        <a:lstStyle/>
        <a:p>
          <a:pPr>
            <a:lnSpc>
              <a:spcPct val="120000"/>
            </a:lnSpc>
          </a:pPr>
          <a:r>
            <a:rPr lang="es-ES" sz="1800" dirty="0"/>
            <a:t>Vinculación del presupuesto destinado a las niñas, niños y adolescentes con los tipos de clasificación </a:t>
          </a:r>
        </a:p>
      </dgm:t>
    </dgm:pt>
    <dgm:pt modelId="{BA018C1D-929B-D34B-AC30-17348706BEB7}" type="parTrans" cxnId="{9594F120-B78A-F14B-BD98-E6B41226BFB9}">
      <dgm:prSet/>
      <dgm:spPr/>
      <dgm:t>
        <a:bodyPr/>
        <a:lstStyle/>
        <a:p>
          <a:pPr>
            <a:lnSpc>
              <a:spcPct val="120000"/>
            </a:lnSpc>
          </a:pPr>
          <a:endParaRPr lang="es-ES" sz="1800"/>
        </a:p>
      </dgm:t>
    </dgm:pt>
    <dgm:pt modelId="{244D2FC8-BCB4-364D-8AF0-FB46E699607F}" type="sibTrans" cxnId="{9594F120-B78A-F14B-BD98-E6B41226BFB9}">
      <dgm:prSet/>
      <dgm:spPr/>
      <dgm:t>
        <a:bodyPr/>
        <a:lstStyle/>
        <a:p>
          <a:pPr>
            <a:lnSpc>
              <a:spcPct val="120000"/>
            </a:lnSpc>
          </a:pPr>
          <a:endParaRPr lang="es-ES" sz="1800"/>
        </a:p>
      </dgm:t>
    </dgm:pt>
    <dgm:pt modelId="{F4E5DB26-B765-DF40-8730-9BB7126853D9}" type="pres">
      <dgm:prSet presAssocID="{9C35B04C-B0CC-664C-BFF3-B3B7C72EDCC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D88F30E1-836A-0241-8591-82821D3CC00A}" type="pres">
      <dgm:prSet presAssocID="{9C35B04C-B0CC-664C-BFF3-B3B7C72EDCCA}" presName="Name1" presStyleCnt="0"/>
      <dgm:spPr/>
    </dgm:pt>
    <dgm:pt modelId="{F555F03E-C255-7E4F-8D63-CB1E24079B3A}" type="pres">
      <dgm:prSet presAssocID="{9C35B04C-B0CC-664C-BFF3-B3B7C72EDCCA}" presName="cycle" presStyleCnt="0"/>
      <dgm:spPr/>
    </dgm:pt>
    <dgm:pt modelId="{EC51FA4B-7B6A-8E4A-9F86-F88114984072}" type="pres">
      <dgm:prSet presAssocID="{9C35B04C-B0CC-664C-BFF3-B3B7C72EDCCA}" presName="srcNode" presStyleLbl="node1" presStyleIdx="0" presStyleCnt="5"/>
      <dgm:spPr/>
    </dgm:pt>
    <dgm:pt modelId="{829D9921-6BC1-9E4E-983A-02D439DCFA4C}" type="pres">
      <dgm:prSet presAssocID="{9C35B04C-B0CC-664C-BFF3-B3B7C72EDCCA}" presName="conn" presStyleLbl="parChTrans1D2" presStyleIdx="0" presStyleCnt="1"/>
      <dgm:spPr/>
      <dgm:t>
        <a:bodyPr/>
        <a:lstStyle/>
        <a:p>
          <a:endParaRPr lang="es-ES"/>
        </a:p>
      </dgm:t>
    </dgm:pt>
    <dgm:pt modelId="{5937666A-C56B-AD4D-910D-83DEC2968C6C}" type="pres">
      <dgm:prSet presAssocID="{9C35B04C-B0CC-664C-BFF3-B3B7C72EDCCA}" presName="extraNode" presStyleLbl="node1" presStyleIdx="0" presStyleCnt="5"/>
      <dgm:spPr/>
    </dgm:pt>
    <dgm:pt modelId="{ACD5710A-A5B7-A843-82F0-FF456ACBB727}" type="pres">
      <dgm:prSet presAssocID="{9C35B04C-B0CC-664C-BFF3-B3B7C72EDCCA}" presName="dstNode" presStyleLbl="node1" presStyleIdx="0" presStyleCnt="5"/>
      <dgm:spPr/>
    </dgm:pt>
    <dgm:pt modelId="{F8080AB4-914E-2046-B932-C46E14570A7B}" type="pres">
      <dgm:prSet presAssocID="{A31C3C70-EA19-0D43-B25A-3974F0C5AAB3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722792-617B-EC48-A21A-03455A6ADB32}" type="pres">
      <dgm:prSet presAssocID="{A31C3C70-EA19-0D43-B25A-3974F0C5AAB3}" presName="accent_1" presStyleCnt="0"/>
      <dgm:spPr/>
    </dgm:pt>
    <dgm:pt modelId="{AB275EDE-3BFD-5E44-8D7E-1FF4E79A0209}" type="pres">
      <dgm:prSet presAssocID="{A31C3C70-EA19-0D43-B25A-3974F0C5AAB3}" presName="accentRepeatNode" presStyleLbl="solidFgAcc1" presStyleIdx="0" presStyleCnt="5"/>
      <dgm:spPr/>
    </dgm:pt>
    <dgm:pt modelId="{DBBB4158-FB0A-024A-A24E-743B6D8E3968}" type="pres">
      <dgm:prSet presAssocID="{A4A9AE41-E7A7-9248-9DC8-EA5A19F55966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46E703-95EF-C54C-834F-B07BB3A4F789}" type="pres">
      <dgm:prSet presAssocID="{A4A9AE41-E7A7-9248-9DC8-EA5A19F55966}" presName="accent_2" presStyleCnt="0"/>
      <dgm:spPr/>
    </dgm:pt>
    <dgm:pt modelId="{694D4C8C-CA03-594D-85F2-D549F2EF067F}" type="pres">
      <dgm:prSet presAssocID="{A4A9AE41-E7A7-9248-9DC8-EA5A19F55966}" presName="accentRepeatNode" presStyleLbl="solidFgAcc1" presStyleIdx="1" presStyleCnt="5"/>
      <dgm:spPr/>
    </dgm:pt>
    <dgm:pt modelId="{2324449D-7310-C747-9B51-764E45B1E5E5}" type="pres">
      <dgm:prSet presAssocID="{D2507EA3-BEEF-7F4F-AD9C-75AD9746256B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F83540-E7C5-0C4D-B7F5-906D9E5A670C}" type="pres">
      <dgm:prSet presAssocID="{D2507EA3-BEEF-7F4F-AD9C-75AD9746256B}" presName="accent_3" presStyleCnt="0"/>
      <dgm:spPr/>
    </dgm:pt>
    <dgm:pt modelId="{D6E0B1CE-ECAE-5947-8C24-593B0DD989D9}" type="pres">
      <dgm:prSet presAssocID="{D2507EA3-BEEF-7F4F-AD9C-75AD9746256B}" presName="accentRepeatNode" presStyleLbl="solidFgAcc1" presStyleIdx="2" presStyleCnt="5"/>
      <dgm:spPr/>
    </dgm:pt>
    <dgm:pt modelId="{93131685-3E18-7B4F-BBFC-3AE0C3C4F5BA}" type="pres">
      <dgm:prSet presAssocID="{8CC18D3A-C699-7F4F-B30D-D7468E7C7AD1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A5AD44-6F3A-1840-889A-DC14D009C7AE}" type="pres">
      <dgm:prSet presAssocID="{8CC18D3A-C699-7F4F-B30D-D7468E7C7AD1}" presName="accent_4" presStyleCnt="0"/>
      <dgm:spPr/>
    </dgm:pt>
    <dgm:pt modelId="{A175476E-101C-944E-9AF0-F46D3AC74951}" type="pres">
      <dgm:prSet presAssocID="{8CC18D3A-C699-7F4F-B30D-D7468E7C7AD1}" presName="accentRepeatNode" presStyleLbl="solidFgAcc1" presStyleIdx="3" presStyleCnt="5"/>
      <dgm:spPr/>
    </dgm:pt>
    <dgm:pt modelId="{59C75313-1ED0-B041-BD1A-773D441FF0CB}" type="pres">
      <dgm:prSet presAssocID="{0BC92FC8-D6F4-3F42-B471-21860037164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5D4A14-EE59-844B-936E-E393EE4AF8DB}" type="pres">
      <dgm:prSet presAssocID="{0BC92FC8-D6F4-3F42-B471-21860037164D}" presName="accent_5" presStyleCnt="0"/>
      <dgm:spPr/>
    </dgm:pt>
    <dgm:pt modelId="{C3D630F1-711E-3942-BB0B-244F803C5D58}" type="pres">
      <dgm:prSet presAssocID="{0BC92FC8-D6F4-3F42-B471-21860037164D}" presName="accentRepeatNode" presStyleLbl="solidFgAcc1" presStyleIdx="4" presStyleCnt="5"/>
      <dgm:spPr/>
    </dgm:pt>
  </dgm:ptLst>
  <dgm:cxnLst>
    <dgm:cxn modelId="{E122C62E-9F04-1341-B87A-C857543065BF}" srcId="{9C35B04C-B0CC-664C-BFF3-B3B7C72EDCCA}" destId="{8CC18D3A-C699-7F4F-B30D-D7468E7C7AD1}" srcOrd="3" destOrd="0" parTransId="{4BF0E5A8-096D-AA4C-B8DF-5266BFB13C9A}" sibTransId="{3593D924-16EE-B44A-A6D0-8578784BCAAD}"/>
    <dgm:cxn modelId="{29955EC6-A031-364E-A549-A5124DEB1F65}" type="presOf" srcId="{9C35B04C-B0CC-664C-BFF3-B3B7C72EDCCA}" destId="{F4E5DB26-B765-DF40-8730-9BB7126853D9}" srcOrd="0" destOrd="0" presId="urn:microsoft.com/office/officeart/2008/layout/VerticalCurvedList"/>
    <dgm:cxn modelId="{B96D28C6-7926-024A-AA0A-EEA74C2CEA0B}" srcId="{9C35B04C-B0CC-664C-BFF3-B3B7C72EDCCA}" destId="{A31C3C70-EA19-0D43-B25A-3974F0C5AAB3}" srcOrd="0" destOrd="0" parTransId="{437CFE72-9D8D-634D-958C-125B147184F7}" sibTransId="{0CE27FC2-5004-CE46-9BC0-DFEC97603D0F}"/>
    <dgm:cxn modelId="{E7FA0E50-10D3-3243-BE89-D00E439D2E99}" type="presOf" srcId="{0CE27FC2-5004-CE46-9BC0-DFEC97603D0F}" destId="{829D9921-6BC1-9E4E-983A-02D439DCFA4C}" srcOrd="0" destOrd="0" presId="urn:microsoft.com/office/officeart/2008/layout/VerticalCurvedList"/>
    <dgm:cxn modelId="{2527E0E1-66C7-444C-82B1-AF069F90AC63}" type="presOf" srcId="{D2507EA3-BEEF-7F4F-AD9C-75AD9746256B}" destId="{2324449D-7310-C747-9B51-764E45B1E5E5}" srcOrd="0" destOrd="0" presId="urn:microsoft.com/office/officeart/2008/layout/VerticalCurvedList"/>
    <dgm:cxn modelId="{9594F120-B78A-F14B-BD98-E6B41226BFB9}" srcId="{9C35B04C-B0CC-664C-BFF3-B3B7C72EDCCA}" destId="{0BC92FC8-D6F4-3F42-B471-21860037164D}" srcOrd="4" destOrd="0" parTransId="{BA018C1D-929B-D34B-AC30-17348706BEB7}" sibTransId="{244D2FC8-BCB4-364D-8AF0-FB46E699607F}"/>
    <dgm:cxn modelId="{582CA619-A2E1-0545-8837-5F0F97579517}" type="presOf" srcId="{0BC92FC8-D6F4-3F42-B471-21860037164D}" destId="{59C75313-1ED0-B041-BD1A-773D441FF0CB}" srcOrd="0" destOrd="0" presId="urn:microsoft.com/office/officeart/2008/layout/VerticalCurvedList"/>
    <dgm:cxn modelId="{A518FD24-CE8D-9F42-871D-FF3587C2E547}" srcId="{9C35B04C-B0CC-664C-BFF3-B3B7C72EDCCA}" destId="{A4A9AE41-E7A7-9248-9DC8-EA5A19F55966}" srcOrd="1" destOrd="0" parTransId="{1706609C-1308-8A46-8B11-A22F9D90612E}" sibTransId="{B3221A93-9F53-9E48-B427-C4C74A00545D}"/>
    <dgm:cxn modelId="{6D2BD3CE-4C99-9441-B73B-EA480993374D}" type="presOf" srcId="{A31C3C70-EA19-0D43-B25A-3974F0C5AAB3}" destId="{F8080AB4-914E-2046-B932-C46E14570A7B}" srcOrd="0" destOrd="0" presId="urn:microsoft.com/office/officeart/2008/layout/VerticalCurvedList"/>
    <dgm:cxn modelId="{72FD6DEB-EE89-B840-80C8-31F57BAD33D3}" type="presOf" srcId="{8CC18D3A-C699-7F4F-B30D-D7468E7C7AD1}" destId="{93131685-3E18-7B4F-BBFC-3AE0C3C4F5BA}" srcOrd="0" destOrd="0" presId="urn:microsoft.com/office/officeart/2008/layout/VerticalCurvedList"/>
    <dgm:cxn modelId="{58F3C801-30A5-594C-A082-0065E6190832}" type="presOf" srcId="{A4A9AE41-E7A7-9248-9DC8-EA5A19F55966}" destId="{DBBB4158-FB0A-024A-A24E-743B6D8E3968}" srcOrd="0" destOrd="0" presId="urn:microsoft.com/office/officeart/2008/layout/VerticalCurvedList"/>
    <dgm:cxn modelId="{861DEF0E-74A5-F842-8BD7-1DA10CBFADCA}" srcId="{9C35B04C-B0CC-664C-BFF3-B3B7C72EDCCA}" destId="{D2507EA3-BEEF-7F4F-AD9C-75AD9746256B}" srcOrd="2" destOrd="0" parTransId="{E5615EE1-57A7-D14A-B538-BD8254A6A45D}" sibTransId="{9E2DC568-EC13-104A-A400-59698B07051A}"/>
    <dgm:cxn modelId="{EE1483EA-CD65-8D41-AB56-6CD920DD44AD}" type="presParOf" srcId="{F4E5DB26-B765-DF40-8730-9BB7126853D9}" destId="{D88F30E1-836A-0241-8591-82821D3CC00A}" srcOrd="0" destOrd="0" presId="urn:microsoft.com/office/officeart/2008/layout/VerticalCurvedList"/>
    <dgm:cxn modelId="{7A3E6BFB-2271-0841-B38A-1EF51155710E}" type="presParOf" srcId="{D88F30E1-836A-0241-8591-82821D3CC00A}" destId="{F555F03E-C255-7E4F-8D63-CB1E24079B3A}" srcOrd="0" destOrd="0" presId="urn:microsoft.com/office/officeart/2008/layout/VerticalCurvedList"/>
    <dgm:cxn modelId="{8C46F9EE-40F4-8847-BA42-364BBB2BA8A6}" type="presParOf" srcId="{F555F03E-C255-7E4F-8D63-CB1E24079B3A}" destId="{EC51FA4B-7B6A-8E4A-9F86-F88114984072}" srcOrd="0" destOrd="0" presId="urn:microsoft.com/office/officeart/2008/layout/VerticalCurvedList"/>
    <dgm:cxn modelId="{56A371EB-80B3-BA43-A1C8-97E74DFCDEA7}" type="presParOf" srcId="{F555F03E-C255-7E4F-8D63-CB1E24079B3A}" destId="{829D9921-6BC1-9E4E-983A-02D439DCFA4C}" srcOrd="1" destOrd="0" presId="urn:microsoft.com/office/officeart/2008/layout/VerticalCurvedList"/>
    <dgm:cxn modelId="{7685139E-CF02-2A4D-B245-2856120F119E}" type="presParOf" srcId="{F555F03E-C255-7E4F-8D63-CB1E24079B3A}" destId="{5937666A-C56B-AD4D-910D-83DEC2968C6C}" srcOrd="2" destOrd="0" presId="urn:microsoft.com/office/officeart/2008/layout/VerticalCurvedList"/>
    <dgm:cxn modelId="{1100EA28-6F00-D94E-8246-E7524869ABDC}" type="presParOf" srcId="{F555F03E-C255-7E4F-8D63-CB1E24079B3A}" destId="{ACD5710A-A5B7-A843-82F0-FF456ACBB727}" srcOrd="3" destOrd="0" presId="urn:microsoft.com/office/officeart/2008/layout/VerticalCurvedList"/>
    <dgm:cxn modelId="{1D701415-8BE0-7947-8562-AD80FF551C3D}" type="presParOf" srcId="{D88F30E1-836A-0241-8591-82821D3CC00A}" destId="{F8080AB4-914E-2046-B932-C46E14570A7B}" srcOrd="1" destOrd="0" presId="urn:microsoft.com/office/officeart/2008/layout/VerticalCurvedList"/>
    <dgm:cxn modelId="{2C9062F5-B294-C143-A7A3-E855784CD844}" type="presParOf" srcId="{D88F30E1-836A-0241-8591-82821D3CC00A}" destId="{0B722792-617B-EC48-A21A-03455A6ADB32}" srcOrd="2" destOrd="0" presId="urn:microsoft.com/office/officeart/2008/layout/VerticalCurvedList"/>
    <dgm:cxn modelId="{9D024F9D-8694-F64F-B7E6-64E69545A2C1}" type="presParOf" srcId="{0B722792-617B-EC48-A21A-03455A6ADB32}" destId="{AB275EDE-3BFD-5E44-8D7E-1FF4E79A0209}" srcOrd="0" destOrd="0" presId="urn:microsoft.com/office/officeart/2008/layout/VerticalCurvedList"/>
    <dgm:cxn modelId="{F788CE39-F86B-DC4A-B9BD-0795BC844D25}" type="presParOf" srcId="{D88F30E1-836A-0241-8591-82821D3CC00A}" destId="{DBBB4158-FB0A-024A-A24E-743B6D8E3968}" srcOrd="3" destOrd="0" presId="urn:microsoft.com/office/officeart/2008/layout/VerticalCurvedList"/>
    <dgm:cxn modelId="{83A6F419-45E9-F64D-ADF0-75606EFB2691}" type="presParOf" srcId="{D88F30E1-836A-0241-8591-82821D3CC00A}" destId="{8846E703-95EF-C54C-834F-B07BB3A4F789}" srcOrd="4" destOrd="0" presId="urn:microsoft.com/office/officeart/2008/layout/VerticalCurvedList"/>
    <dgm:cxn modelId="{24B94E14-58A0-8043-8C42-C837D443243D}" type="presParOf" srcId="{8846E703-95EF-C54C-834F-B07BB3A4F789}" destId="{694D4C8C-CA03-594D-85F2-D549F2EF067F}" srcOrd="0" destOrd="0" presId="urn:microsoft.com/office/officeart/2008/layout/VerticalCurvedList"/>
    <dgm:cxn modelId="{5B02D424-8809-6A4D-B9BF-AAA72BD926FA}" type="presParOf" srcId="{D88F30E1-836A-0241-8591-82821D3CC00A}" destId="{2324449D-7310-C747-9B51-764E45B1E5E5}" srcOrd="5" destOrd="0" presId="urn:microsoft.com/office/officeart/2008/layout/VerticalCurvedList"/>
    <dgm:cxn modelId="{E31FA191-BCCB-2744-B0C8-909119C549FA}" type="presParOf" srcId="{D88F30E1-836A-0241-8591-82821D3CC00A}" destId="{06F83540-E7C5-0C4D-B7F5-906D9E5A670C}" srcOrd="6" destOrd="0" presId="urn:microsoft.com/office/officeart/2008/layout/VerticalCurvedList"/>
    <dgm:cxn modelId="{C5AFAA54-0F8B-AF4B-8000-243A1ED2A231}" type="presParOf" srcId="{06F83540-E7C5-0C4D-B7F5-906D9E5A670C}" destId="{D6E0B1CE-ECAE-5947-8C24-593B0DD989D9}" srcOrd="0" destOrd="0" presId="urn:microsoft.com/office/officeart/2008/layout/VerticalCurvedList"/>
    <dgm:cxn modelId="{036EE989-5BE2-D84F-B250-929A57D302A0}" type="presParOf" srcId="{D88F30E1-836A-0241-8591-82821D3CC00A}" destId="{93131685-3E18-7B4F-BBFC-3AE0C3C4F5BA}" srcOrd="7" destOrd="0" presId="urn:microsoft.com/office/officeart/2008/layout/VerticalCurvedList"/>
    <dgm:cxn modelId="{FC357052-2FAB-B44E-A498-9FC79C105E9C}" type="presParOf" srcId="{D88F30E1-836A-0241-8591-82821D3CC00A}" destId="{49A5AD44-6F3A-1840-889A-DC14D009C7AE}" srcOrd="8" destOrd="0" presId="urn:microsoft.com/office/officeart/2008/layout/VerticalCurvedList"/>
    <dgm:cxn modelId="{1DA077BC-67C4-6E47-90E9-B82A43798053}" type="presParOf" srcId="{49A5AD44-6F3A-1840-889A-DC14D009C7AE}" destId="{A175476E-101C-944E-9AF0-F46D3AC74951}" srcOrd="0" destOrd="0" presId="urn:microsoft.com/office/officeart/2008/layout/VerticalCurvedList"/>
    <dgm:cxn modelId="{FB43883D-7EDA-814F-A5CD-EC1D017CEC1F}" type="presParOf" srcId="{D88F30E1-836A-0241-8591-82821D3CC00A}" destId="{59C75313-1ED0-B041-BD1A-773D441FF0CB}" srcOrd="9" destOrd="0" presId="urn:microsoft.com/office/officeart/2008/layout/VerticalCurvedList"/>
    <dgm:cxn modelId="{154B4130-D097-7C42-A88D-FE3816C7C88C}" type="presParOf" srcId="{D88F30E1-836A-0241-8591-82821D3CC00A}" destId="{F65D4A14-EE59-844B-936E-E393EE4AF8DB}" srcOrd="10" destOrd="0" presId="urn:microsoft.com/office/officeart/2008/layout/VerticalCurvedList"/>
    <dgm:cxn modelId="{3EFBFA3D-CCC5-1645-B513-4BFE5446D58D}" type="presParOf" srcId="{F65D4A14-EE59-844B-936E-E393EE4AF8DB}" destId="{C3D630F1-711E-3942-BB0B-244F803C5D5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A23E9-F2D2-BB4C-812C-7715A95F9329}">
      <dsp:nvSpPr>
        <dsp:cNvPr id="0" name=""/>
        <dsp:cNvSpPr/>
      </dsp:nvSpPr>
      <dsp:spPr>
        <a:xfrm>
          <a:off x="3377" y="601649"/>
          <a:ext cx="2679560" cy="160773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Avenir Book"/>
              <a:cs typeface="Avenir Book"/>
            </a:rPr>
            <a:t>Cuenta con una familia que le acoge y acompaña en su desarrollo, junto con los pares, redes y organizaciones sociales y comunitarias. </a:t>
          </a:r>
        </a:p>
      </dsp:txBody>
      <dsp:txXfrm>
        <a:off x="3377" y="601649"/>
        <a:ext cx="2679560" cy="1607736"/>
      </dsp:txXfrm>
    </dsp:sp>
    <dsp:sp modelId="{9F405A6E-CBB8-704F-A8DB-DCDA047B9FF7}">
      <dsp:nvSpPr>
        <dsp:cNvPr id="0" name=""/>
        <dsp:cNvSpPr/>
      </dsp:nvSpPr>
      <dsp:spPr>
        <a:xfrm>
          <a:off x="2950894" y="601649"/>
          <a:ext cx="2679560" cy="1607736"/>
        </a:xfrm>
        <a:prstGeom prst="rect">
          <a:avLst/>
        </a:prstGeom>
        <a:gradFill rotWithShape="0">
          <a:gsLst>
            <a:gs pos="0">
              <a:schemeClr val="accent4">
                <a:hueOff val="1400127"/>
                <a:satOff val="-5825"/>
                <a:lumOff val="137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400127"/>
                <a:satOff val="-5825"/>
                <a:lumOff val="137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400127"/>
                <a:satOff val="-5825"/>
                <a:lumOff val="137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Avenir Book"/>
              <a:cs typeface="Avenir Book"/>
            </a:rPr>
            <a:t>Disfruta del nivel más alto posible de salud, vive asume modos, estilos y condiciones de vida saludables y cuenta con optimas condiciones de alimentación y nutrición. </a:t>
          </a:r>
        </a:p>
      </dsp:txBody>
      <dsp:txXfrm>
        <a:off x="2950894" y="601649"/>
        <a:ext cx="2679560" cy="1607736"/>
      </dsp:txXfrm>
    </dsp:sp>
    <dsp:sp modelId="{2D01BF44-3238-8D47-8F72-187DF94F61AE}">
      <dsp:nvSpPr>
        <dsp:cNvPr id="0" name=""/>
        <dsp:cNvSpPr/>
      </dsp:nvSpPr>
      <dsp:spPr>
        <a:xfrm>
          <a:off x="5898411" y="601649"/>
          <a:ext cx="2679560" cy="1607736"/>
        </a:xfrm>
        <a:prstGeom prst="rect">
          <a:avLst/>
        </a:prstGeom>
        <a:gradFill rotWithShape="0">
          <a:gsLst>
            <a:gs pos="0">
              <a:schemeClr val="accent4">
                <a:hueOff val="2800255"/>
                <a:satOff val="-11651"/>
                <a:lumOff val="274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800255"/>
                <a:satOff val="-11651"/>
                <a:lumOff val="274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800255"/>
                <a:satOff val="-11651"/>
                <a:lumOff val="274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Avenir Book"/>
              <a:cs typeface="Avenir Book"/>
            </a:rPr>
            <a:t>Participa de procesos de educación y formación integral que desarrollan sus capacidades, potencian el descubrimiento de su vocación y el ejercicio de la ciudadanía. </a:t>
          </a:r>
        </a:p>
      </dsp:txBody>
      <dsp:txXfrm>
        <a:off x="5898411" y="601649"/>
        <a:ext cx="2679560" cy="1607736"/>
      </dsp:txXfrm>
    </dsp:sp>
    <dsp:sp modelId="{AF1822E9-6078-2646-9F86-E4CCA258163C}">
      <dsp:nvSpPr>
        <dsp:cNvPr id="0" name=""/>
        <dsp:cNvSpPr/>
      </dsp:nvSpPr>
      <dsp:spPr>
        <a:xfrm>
          <a:off x="8845928" y="601649"/>
          <a:ext cx="2679560" cy="1607736"/>
        </a:xfrm>
        <a:prstGeom prst="rect">
          <a:avLst/>
        </a:prstGeom>
        <a:gradFill rotWithShape="0">
          <a:gsLst>
            <a:gs pos="0">
              <a:schemeClr val="accent4">
                <a:hueOff val="4200382"/>
                <a:satOff val="-17476"/>
                <a:lumOff val="411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200382"/>
                <a:satOff val="-17476"/>
                <a:lumOff val="411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200382"/>
                <a:satOff val="-17476"/>
                <a:lumOff val="411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Avenir Book"/>
              <a:cs typeface="Avenir Book"/>
            </a:rPr>
            <a:t>Construye su identidad desde el respeto y valoración de la diversidad. </a:t>
          </a:r>
        </a:p>
      </dsp:txBody>
      <dsp:txXfrm>
        <a:off x="8845928" y="601649"/>
        <a:ext cx="2679560" cy="1607736"/>
      </dsp:txXfrm>
    </dsp:sp>
    <dsp:sp modelId="{3E7628A3-FC1D-BE4B-9B60-CEEBEBB9AF63}">
      <dsp:nvSpPr>
        <dsp:cNvPr id="0" name=""/>
        <dsp:cNvSpPr/>
      </dsp:nvSpPr>
      <dsp:spPr>
        <a:xfrm>
          <a:off x="3377" y="2477342"/>
          <a:ext cx="2679560" cy="1607736"/>
        </a:xfrm>
        <a:prstGeom prst="rect">
          <a:avLst/>
        </a:prstGeom>
        <a:gradFill rotWithShape="0">
          <a:gsLst>
            <a:gs pos="0">
              <a:schemeClr val="accent4">
                <a:hueOff val="5600509"/>
                <a:satOff val="-23301"/>
                <a:lumOff val="549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600509"/>
                <a:satOff val="-23301"/>
                <a:lumOff val="549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600509"/>
                <a:satOff val="-23301"/>
                <a:lumOff val="549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Avenir Book"/>
              <a:cs typeface="Avenir Book"/>
            </a:rPr>
            <a:t>Goza y cultiva sus intereses en torno a las artes, la cultura, el deporte, el juego y la creatividad. </a:t>
          </a:r>
        </a:p>
      </dsp:txBody>
      <dsp:txXfrm>
        <a:off x="3377" y="2477342"/>
        <a:ext cx="2679560" cy="1607736"/>
      </dsp:txXfrm>
    </dsp:sp>
    <dsp:sp modelId="{524D8FAD-0AF4-B94E-9BFF-92065B17B204}">
      <dsp:nvSpPr>
        <dsp:cNvPr id="0" name=""/>
        <dsp:cNvSpPr/>
      </dsp:nvSpPr>
      <dsp:spPr>
        <a:xfrm>
          <a:off x="2950894" y="2477342"/>
          <a:ext cx="2679560" cy="1607736"/>
        </a:xfrm>
        <a:prstGeom prst="rect">
          <a:avLst/>
        </a:prstGeom>
        <a:gradFill rotWithShape="0">
          <a:gsLst>
            <a:gs pos="0">
              <a:schemeClr val="accent4">
                <a:hueOff val="7000636"/>
                <a:satOff val="-29126"/>
                <a:lumOff val="686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000636"/>
                <a:satOff val="-29126"/>
                <a:lumOff val="686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000636"/>
                <a:satOff val="-29126"/>
                <a:lumOff val="686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Avenir Book"/>
              <a:cs typeface="Avenir Book"/>
            </a:rPr>
            <a:t>Participa y expresa libremente sentimientos, ideas y opiniones y decide sobre todos los asuntos que lo atañen. </a:t>
          </a:r>
        </a:p>
      </dsp:txBody>
      <dsp:txXfrm>
        <a:off x="2950894" y="2477342"/>
        <a:ext cx="2679560" cy="1607736"/>
      </dsp:txXfrm>
    </dsp:sp>
    <dsp:sp modelId="{1CBD7607-7019-A543-9D27-F4169E3410A3}">
      <dsp:nvSpPr>
        <dsp:cNvPr id="0" name=""/>
        <dsp:cNvSpPr/>
      </dsp:nvSpPr>
      <dsp:spPr>
        <a:xfrm>
          <a:off x="5898411" y="2477342"/>
          <a:ext cx="2679560" cy="1607736"/>
        </a:xfrm>
        <a:prstGeom prst="rect">
          <a:avLst/>
        </a:prstGeom>
        <a:gradFill rotWithShape="0">
          <a:gsLst>
            <a:gs pos="0">
              <a:schemeClr val="accent4">
                <a:hueOff val="8400764"/>
                <a:satOff val="-34952"/>
                <a:lumOff val="823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400764"/>
                <a:satOff val="-34952"/>
                <a:lumOff val="823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400764"/>
                <a:satOff val="-34952"/>
                <a:lumOff val="823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Avenir Book"/>
              <a:cs typeface="Avenir Book"/>
            </a:rPr>
            <a:t>Realiza prácticas de autoprotección y crece en entornos protectores donde se actúa de manera oportuna y efectiva para la exigibilidad de la garantía de derechos, la prevención frente a situaciones de riesgo o vulneración de estos y su restablecimiento. </a:t>
          </a:r>
        </a:p>
      </dsp:txBody>
      <dsp:txXfrm>
        <a:off x="5898411" y="2477342"/>
        <a:ext cx="2679560" cy="1607736"/>
      </dsp:txXfrm>
    </dsp:sp>
    <dsp:sp modelId="{E47BC522-10C2-1D43-ACC4-C564B54EEAE5}">
      <dsp:nvSpPr>
        <dsp:cNvPr id="0" name=""/>
        <dsp:cNvSpPr/>
      </dsp:nvSpPr>
      <dsp:spPr>
        <a:xfrm>
          <a:off x="8845928" y="2477342"/>
          <a:ext cx="2679560" cy="1607736"/>
        </a:xfrm>
        <a:prstGeom prst="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Avenir Book"/>
              <a:cs typeface="Avenir Book"/>
            </a:rPr>
            <a:t>Construye su sexualidad de manera libre, autónoma y responsable. </a:t>
          </a:r>
        </a:p>
      </dsp:txBody>
      <dsp:txXfrm>
        <a:off x="8845928" y="2477342"/>
        <a:ext cx="2679560" cy="16077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037C0-5BBE-4C41-9E14-6F44EBBD201E}">
      <dsp:nvSpPr>
        <dsp:cNvPr id="0" name=""/>
        <dsp:cNvSpPr/>
      </dsp:nvSpPr>
      <dsp:spPr>
        <a:xfrm>
          <a:off x="0" y="314"/>
          <a:ext cx="11495199" cy="642695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latin typeface="Avenir Book"/>
              <a:cs typeface="Avenir Book"/>
            </a:rPr>
            <a:t>Enfoques y prioridades de la política pública de infancia y adolescencia</a:t>
          </a:r>
        </a:p>
      </dsp:txBody>
      <dsp:txXfrm>
        <a:off x="0" y="314"/>
        <a:ext cx="11495199" cy="347055"/>
      </dsp:txXfrm>
    </dsp:sp>
    <dsp:sp modelId="{5616397F-8116-1942-BED5-1DB452FB3361}">
      <dsp:nvSpPr>
        <dsp:cNvPr id="0" name=""/>
        <dsp:cNvSpPr/>
      </dsp:nvSpPr>
      <dsp:spPr>
        <a:xfrm>
          <a:off x="0" y="334515"/>
          <a:ext cx="11495199" cy="2956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>
              <a:latin typeface="Avenir Book"/>
              <a:cs typeface="Avenir Book"/>
            </a:rPr>
            <a:t>Realizaciones:</a:t>
          </a:r>
          <a:r>
            <a:rPr lang="es-ES" sz="1600" kern="1200" dirty="0">
              <a:latin typeface="Avenir Book"/>
              <a:cs typeface="Avenir Book"/>
            </a:rPr>
            <a:t> </a:t>
          </a:r>
        </a:p>
      </dsp:txBody>
      <dsp:txXfrm>
        <a:off x="0" y="334515"/>
        <a:ext cx="11495199" cy="2956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8598E-85EB-CB4F-8F86-ED2D4E3E63B8}">
      <dsp:nvSpPr>
        <dsp:cNvPr id="0" name=""/>
        <dsp:cNvSpPr/>
      </dsp:nvSpPr>
      <dsp:spPr>
        <a:xfrm>
          <a:off x="607177" y="3536"/>
          <a:ext cx="3192147" cy="191528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latin typeface="Avenir Book"/>
              <a:cs typeface="Avenir Book"/>
            </a:rPr>
            <a:t>Permite contar con información oportuna para la toma de decisiones en temas de planeamiento y presupuesto relacionados con la niñez</a:t>
          </a:r>
        </a:p>
      </dsp:txBody>
      <dsp:txXfrm>
        <a:off x="607177" y="3536"/>
        <a:ext cx="3192147" cy="1915288"/>
      </dsp:txXfrm>
    </dsp:sp>
    <dsp:sp modelId="{0F713D32-F38E-7046-BBEA-11F831DC7A40}">
      <dsp:nvSpPr>
        <dsp:cNvPr id="0" name=""/>
        <dsp:cNvSpPr/>
      </dsp:nvSpPr>
      <dsp:spPr>
        <a:xfrm>
          <a:off x="4118539" y="3536"/>
          <a:ext cx="3192147" cy="1915288"/>
        </a:xfrm>
        <a:prstGeom prst="rect">
          <a:avLst/>
        </a:prstGeom>
        <a:gradFill rotWithShape="0">
          <a:gsLst>
            <a:gs pos="0">
              <a:schemeClr val="accent4">
                <a:hueOff val="2450223"/>
                <a:satOff val="-10194"/>
                <a:lumOff val="24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450223"/>
                <a:satOff val="-10194"/>
                <a:lumOff val="24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450223"/>
                <a:satOff val="-10194"/>
                <a:lumOff val="24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latin typeface="Avenir Book"/>
              <a:cs typeface="Avenir Book"/>
            </a:rPr>
            <a:t>Mejora la asignación presupuestal y la calidad del gasto público a favor de la niñez</a:t>
          </a:r>
        </a:p>
      </dsp:txBody>
      <dsp:txXfrm>
        <a:off x="4118539" y="3536"/>
        <a:ext cx="3192147" cy="1915288"/>
      </dsp:txXfrm>
    </dsp:sp>
    <dsp:sp modelId="{A9671450-A043-E842-BC53-395333885364}">
      <dsp:nvSpPr>
        <dsp:cNvPr id="0" name=""/>
        <dsp:cNvSpPr/>
      </dsp:nvSpPr>
      <dsp:spPr>
        <a:xfrm>
          <a:off x="7629901" y="3536"/>
          <a:ext cx="3192147" cy="1915288"/>
        </a:xfrm>
        <a:prstGeom prst="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latin typeface="Avenir Book"/>
              <a:cs typeface="Avenir Book"/>
            </a:rPr>
            <a:t>Visibiliza las necesidades de la niñez en el presupuesto, e incorporar el enfoque de derechos en las discusiones y en la definición y seguimiento de las políticas públicas</a:t>
          </a:r>
        </a:p>
      </dsp:txBody>
      <dsp:txXfrm>
        <a:off x="7629901" y="3536"/>
        <a:ext cx="3192147" cy="1915288"/>
      </dsp:txXfrm>
    </dsp:sp>
    <dsp:sp modelId="{4EA70DBF-8E4B-6146-B1D4-1F8AC5F39294}">
      <dsp:nvSpPr>
        <dsp:cNvPr id="0" name=""/>
        <dsp:cNvSpPr/>
      </dsp:nvSpPr>
      <dsp:spPr>
        <a:xfrm>
          <a:off x="2362858" y="2238039"/>
          <a:ext cx="3192147" cy="1915288"/>
        </a:xfrm>
        <a:prstGeom prst="rect">
          <a:avLst/>
        </a:prstGeom>
        <a:gradFill rotWithShape="0">
          <a:gsLst>
            <a:gs pos="0">
              <a:schemeClr val="accent4">
                <a:hueOff val="7350668"/>
                <a:satOff val="-30583"/>
                <a:lumOff val="72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350668"/>
                <a:satOff val="-30583"/>
                <a:lumOff val="72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350668"/>
                <a:satOff val="-30583"/>
                <a:lumOff val="72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latin typeface="Avenir Book"/>
              <a:cs typeface="Avenir Book"/>
            </a:rPr>
            <a:t>Fortalece los mecanismos de transparencia y rendición de cuentas para la exigencia de los derechos de la niñez</a:t>
          </a:r>
        </a:p>
      </dsp:txBody>
      <dsp:txXfrm>
        <a:off x="2362858" y="2238039"/>
        <a:ext cx="3192147" cy="1915288"/>
      </dsp:txXfrm>
    </dsp:sp>
    <dsp:sp modelId="{49DFFB3C-5E15-F143-BF5F-EFCF232E77AE}">
      <dsp:nvSpPr>
        <dsp:cNvPr id="0" name=""/>
        <dsp:cNvSpPr/>
      </dsp:nvSpPr>
      <dsp:spPr>
        <a:xfrm>
          <a:off x="5874220" y="2238039"/>
          <a:ext cx="3192147" cy="1915288"/>
        </a:xfrm>
        <a:prstGeom prst="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latin typeface="Avenir Book"/>
              <a:cs typeface="Avenir Book"/>
            </a:rPr>
            <a:t>Contribuye al cumplimiento de los principios de financiación, gestión y eficiencia del gasto público dirigido a los niños, niñas y adolescentes</a:t>
          </a:r>
        </a:p>
      </dsp:txBody>
      <dsp:txXfrm>
        <a:off x="5874220" y="2238039"/>
        <a:ext cx="3192147" cy="19152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D9921-6BC1-9E4E-983A-02D439DCFA4C}">
      <dsp:nvSpPr>
        <dsp:cNvPr id="0" name=""/>
        <dsp:cNvSpPr/>
      </dsp:nvSpPr>
      <dsp:spPr>
        <a:xfrm>
          <a:off x="-5501892" y="-842380"/>
          <a:ext cx="6550928" cy="6550928"/>
        </a:xfrm>
        <a:prstGeom prst="blockArc">
          <a:avLst>
            <a:gd name="adj1" fmla="val 18900000"/>
            <a:gd name="adj2" fmla="val 2700000"/>
            <a:gd name="adj3" fmla="val 33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80AB4-914E-2046-B932-C46E14570A7B}">
      <dsp:nvSpPr>
        <dsp:cNvPr id="0" name=""/>
        <dsp:cNvSpPr/>
      </dsp:nvSpPr>
      <dsp:spPr>
        <a:xfrm>
          <a:off x="458663" y="304038"/>
          <a:ext cx="10569423" cy="6084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297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Identificación de las políticas y metas relacionadas con las niñas, niños y adolescentes </a:t>
          </a:r>
        </a:p>
      </dsp:txBody>
      <dsp:txXfrm>
        <a:off x="458663" y="304038"/>
        <a:ext cx="10569423" cy="608465"/>
      </dsp:txXfrm>
    </dsp:sp>
    <dsp:sp modelId="{AB275EDE-3BFD-5E44-8D7E-1FF4E79A0209}">
      <dsp:nvSpPr>
        <dsp:cNvPr id="0" name=""/>
        <dsp:cNvSpPr/>
      </dsp:nvSpPr>
      <dsp:spPr>
        <a:xfrm>
          <a:off x="78372" y="227979"/>
          <a:ext cx="760581" cy="76058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BB4158-FB0A-024A-A24E-743B6D8E3968}">
      <dsp:nvSpPr>
        <dsp:cNvPr id="0" name=""/>
        <dsp:cNvSpPr/>
      </dsp:nvSpPr>
      <dsp:spPr>
        <a:xfrm>
          <a:off x="894671" y="1216444"/>
          <a:ext cx="10133415" cy="608465"/>
        </a:xfrm>
        <a:prstGeom prst="rect">
          <a:avLst/>
        </a:prstGeom>
        <a:gradFill rotWithShape="0">
          <a:gsLst>
            <a:gs pos="0">
              <a:schemeClr val="accent4">
                <a:hueOff val="2450223"/>
                <a:satOff val="-10194"/>
                <a:lumOff val="24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450223"/>
                <a:satOff val="-10194"/>
                <a:lumOff val="24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450223"/>
                <a:satOff val="-10194"/>
                <a:lumOff val="24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297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Identificación y lectura de los tipos de clasificación del gasto público en Niñez – Guía DNP </a:t>
          </a:r>
        </a:p>
      </dsp:txBody>
      <dsp:txXfrm>
        <a:off x="894671" y="1216444"/>
        <a:ext cx="10133415" cy="608465"/>
      </dsp:txXfrm>
    </dsp:sp>
    <dsp:sp modelId="{694D4C8C-CA03-594D-85F2-D549F2EF067F}">
      <dsp:nvSpPr>
        <dsp:cNvPr id="0" name=""/>
        <dsp:cNvSpPr/>
      </dsp:nvSpPr>
      <dsp:spPr>
        <a:xfrm>
          <a:off x="514380" y="1140386"/>
          <a:ext cx="760581" cy="76058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2450223"/>
              <a:satOff val="-10194"/>
              <a:lumOff val="24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324449D-7310-C747-9B51-764E45B1E5E5}">
      <dsp:nvSpPr>
        <dsp:cNvPr id="0" name=""/>
        <dsp:cNvSpPr/>
      </dsp:nvSpPr>
      <dsp:spPr>
        <a:xfrm>
          <a:off x="1028491" y="2128850"/>
          <a:ext cx="9999595" cy="608465"/>
        </a:xfrm>
        <a:prstGeom prst="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297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Análisis de los proyectos de inversión y su cadena de valor</a:t>
          </a:r>
        </a:p>
      </dsp:txBody>
      <dsp:txXfrm>
        <a:off x="1028491" y="2128850"/>
        <a:ext cx="9999595" cy="608465"/>
      </dsp:txXfrm>
    </dsp:sp>
    <dsp:sp modelId="{D6E0B1CE-ECAE-5947-8C24-593B0DD989D9}">
      <dsp:nvSpPr>
        <dsp:cNvPr id="0" name=""/>
        <dsp:cNvSpPr/>
      </dsp:nvSpPr>
      <dsp:spPr>
        <a:xfrm>
          <a:off x="648200" y="2052792"/>
          <a:ext cx="760581" cy="76058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3131685-3E18-7B4F-BBFC-3AE0C3C4F5BA}">
      <dsp:nvSpPr>
        <dsp:cNvPr id="0" name=""/>
        <dsp:cNvSpPr/>
      </dsp:nvSpPr>
      <dsp:spPr>
        <a:xfrm>
          <a:off x="894671" y="3041257"/>
          <a:ext cx="10133415" cy="608465"/>
        </a:xfrm>
        <a:prstGeom prst="rect">
          <a:avLst/>
        </a:prstGeom>
        <a:gradFill rotWithShape="0">
          <a:gsLst>
            <a:gs pos="0">
              <a:schemeClr val="accent4">
                <a:hueOff val="7350668"/>
                <a:satOff val="-30583"/>
                <a:lumOff val="72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350668"/>
                <a:satOff val="-30583"/>
                <a:lumOff val="72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350668"/>
                <a:satOff val="-30583"/>
                <a:lumOff val="72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297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Identificación y asignación de los ponderadores para el gasto no específico ( ponderadores generales y específicos) </a:t>
          </a:r>
        </a:p>
      </dsp:txBody>
      <dsp:txXfrm>
        <a:off x="894671" y="3041257"/>
        <a:ext cx="10133415" cy="608465"/>
      </dsp:txXfrm>
    </dsp:sp>
    <dsp:sp modelId="{A175476E-101C-944E-9AF0-F46D3AC74951}">
      <dsp:nvSpPr>
        <dsp:cNvPr id="0" name=""/>
        <dsp:cNvSpPr/>
      </dsp:nvSpPr>
      <dsp:spPr>
        <a:xfrm>
          <a:off x="514380" y="2965198"/>
          <a:ext cx="760581" cy="76058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7350668"/>
              <a:satOff val="-30583"/>
              <a:lumOff val="72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9C75313-1ED0-B041-BD1A-773D441FF0CB}">
      <dsp:nvSpPr>
        <dsp:cNvPr id="0" name=""/>
        <dsp:cNvSpPr/>
      </dsp:nvSpPr>
      <dsp:spPr>
        <a:xfrm>
          <a:off x="458663" y="3953663"/>
          <a:ext cx="10569423" cy="608465"/>
        </a:xfrm>
        <a:prstGeom prst="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297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Vinculación del presupuesto destinado a las niñas, niños y adolescentes con los tipos de clasificación </a:t>
          </a:r>
        </a:p>
      </dsp:txBody>
      <dsp:txXfrm>
        <a:off x="458663" y="3953663"/>
        <a:ext cx="10569423" cy="608465"/>
      </dsp:txXfrm>
    </dsp:sp>
    <dsp:sp modelId="{C3D630F1-711E-3942-BB0B-244F803C5D58}">
      <dsp:nvSpPr>
        <dsp:cNvPr id="0" name=""/>
        <dsp:cNvSpPr/>
      </dsp:nvSpPr>
      <dsp:spPr>
        <a:xfrm>
          <a:off x="78372" y="3877605"/>
          <a:ext cx="760581" cy="76058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F9F0F-5067-4987-82C6-1DC65EE71E0C}" type="datetimeFigureOut">
              <a:rPr lang="es-CO" smtClean="0"/>
              <a:t>17/05/23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17A30-B7FD-42D5-82C4-30779CE2F3C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1419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03A33-4492-4B9F-9CE8-1FB51CB8998D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1719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4EE8FCD-336C-9950-611D-CEA5601D4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EB44D2A-BAA0-2497-4D6E-135CF4AC59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E74373E-ADA9-AF13-721E-06B88BAC8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13C2-9C7E-1940-B16C-B0192E1FC0B6}" type="datetimeFigureOut">
              <a:rPr lang="es-CO" smtClean="0"/>
              <a:t>17/05/23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898C694-24BF-1991-67B8-5421DE849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974A41C-BFF7-CC6A-1FAE-391E3EEDE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B373-44B4-724B-A314-B14C0E2255D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547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04A0C6C-C0BD-BF4C-9AAB-4F80253C4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D10E858B-835F-7F48-7F52-11F9C74D99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0C5DDD2-BAAF-1A3C-B0BE-2F874F450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13C2-9C7E-1940-B16C-B0192E1FC0B6}" type="datetimeFigureOut">
              <a:rPr lang="es-CO" smtClean="0"/>
              <a:t>17/05/23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D8EB81C-9A6A-2CE6-EA21-3F121A887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C5A565F-6FE3-1EF9-055E-6B70665E0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B373-44B4-724B-A314-B14C0E2255D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6950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A967350E-252C-6C4F-4215-59B7E784D5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0130CAAB-036B-D7D7-4EE1-19FA0181F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A806D41-AAE2-B008-2D59-07FC70F73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13C2-9C7E-1940-B16C-B0192E1FC0B6}" type="datetimeFigureOut">
              <a:rPr lang="es-CO" smtClean="0"/>
              <a:t>17/05/23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2328DE1-5FE2-7683-3A53-64BDAA581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D68F8CE-8003-8883-9FD3-83E5BB47B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B373-44B4-724B-A314-B14C0E2255D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3227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1E3BC2-A6C5-E370-D10E-E06302E5D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62736D4-9EE5-F4FA-2C42-7CD4F2C0F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8C5079D-391F-3676-FFC0-9838D8FB8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13C2-9C7E-1940-B16C-B0192E1FC0B6}" type="datetimeFigureOut">
              <a:rPr lang="es-CO" smtClean="0"/>
              <a:t>17/05/23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F677F16-BA97-3E52-AB16-004F23166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7A6F254-2DE1-40C7-D813-F8BC8F5B8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B373-44B4-724B-A314-B14C0E2255D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215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5266BB-E619-C550-865B-7649DA278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DEA7F3B-FC67-2EE3-0593-D0D049336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9F16529-D2E8-8384-0C52-3EF7576A8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13C2-9C7E-1940-B16C-B0192E1FC0B6}" type="datetimeFigureOut">
              <a:rPr lang="es-CO" smtClean="0"/>
              <a:t>17/05/23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954AC9C-50F0-F58E-ABCF-27B12FC6D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054B525-48AC-95F0-4E89-95FAFF33B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B373-44B4-724B-A314-B14C0E2255D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7645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3F1071C-0466-D9CA-F7E3-01B54945F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6E47F6B-1530-6865-0480-A5004463C6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8B0CFB0-85B2-FA67-1225-1B1568E0D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C6BCC01-EFF1-492D-A7CD-E02F6ACEC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13C2-9C7E-1940-B16C-B0192E1FC0B6}" type="datetimeFigureOut">
              <a:rPr lang="es-CO" smtClean="0"/>
              <a:t>17/05/23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4C772AB-A0DB-02B9-DC20-4E57D2B2E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F33E60A-7970-56A7-6258-C23D95F1D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B373-44B4-724B-A314-B14C0E2255D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6664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808EEAA-9733-C195-DBBC-E6D348FCE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9815D86-86ED-1BFF-62B8-66A964393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00D7081-D505-4C03-7241-33F555B1C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352AEFFF-78B4-B476-CADF-B8CDF932CE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C27B9858-E57F-E027-F256-B5EA1BF1A5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4F164888-F25C-9860-EF1F-CE84292FE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13C2-9C7E-1940-B16C-B0192E1FC0B6}" type="datetimeFigureOut">
              <a:rPr lang="es-CO" smtClean="0"/>
              <a:t>17/05/23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CCC4CD3D-04F2-4D19-D357-ECF810D7E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2FB7B6A8-34EC-9698-63CB-0601627CB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B373-44B4-724B-A314-B14C0E2255D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636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C46C437-293F-E6D5-ED89-9C6563158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1925F5C-E26D-31BB-1AD9-4CFF3CEE2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13C2-9C7E-1940-B16C-B0192E1FC0B6}" type="datetimeFigureOut">
              <a:rPr lang="es-CO" smtClean="0"/>
              <a:t>17/05/23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16C7546F-2760-64B3-8994-4E972929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F18199B3-FC97-4920-C2B8-3021B341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B373-44B4-724B-A314-B14C0E2255D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6185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B983CC2F-2CBE-56A4-3520-5444745FD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13C2-9C7E-1940-B16C-B0192E1FC0B6}" type="datetimeFigureOut">
              <a:rPr lang="es-CO" smtClean="0"/>
              <a:t>17/05/23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E90E47B6-CC82-495F-00AC-E96F7EE3D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9CDA80E1-9107-FDBD-DE54-D5880155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B373-44B4-724B-A314-B14C0E2255D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5208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E25BF0-A74F-2628-4B5B-C5B7377C0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55344E0-CDBD-8A1C-FAF1-B75EF703F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E683349-90D0-1C37-51F2-9B8A91045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563F069-AF35-862E-26E3-4CAB9C97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13C2-9C7E-1940-B16C-B0192E1FC0B6}" type="datetimeFigureOut">
              <a:rPr lang="es-CO" smtClean="0"/>
              <a:t>17/05/23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9D0B156-1303-545E-93BC-E03033A91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6C87A75-C329-A896-D546-665829095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B373-44B4-724B-A314-B14C0E2255D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4945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CA9DB7-FDA8-29CF-99AB-D0E8FFD8E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63E89B15-FA52-997A-B423-B54914C8B7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E89DC2A-5B4B-9AAC-FEED-26498282B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5C681A2-CE87-1746-A5C3-549D11848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13C2-9C7E-1940-B16C-B0192E1FC0B6}" type="datetimeFigureOut">
              <a:rPr lang="es-CO" smtClean="0"/>
              <a:t>17/05/23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83B2747-DB65-D89A-FA79-974C44A73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13C204C-7A54-6463-1AB3-DF5020FD1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B373-44B4-724B-A314-B14C0E2255D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6223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C0CF020E-43F5-E5AC-4485-FFC876DF5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E956DFA-0777-281A-B1C6-AD30AAFE9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8B96C62-7AA3-27E7-EB73-16C69246CB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A13C2-9C7E-1940-B16C-B0192E1FC0B6}" type="datetimeFigureOut">
              <a:rPr lang="es-CO" smtClean="0"/>
              <a:t>17/05/23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B6BA7CD-3A9B-C2C1-607C-D67511E9F5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3334185-862E-7B19-466F-FE757F072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0B373-44B4-724B-A314-B14C0E2255D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32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laboracion.dnp.gov.co/CDT/Prensa/Trazador_Presupuestal_de_Primera%20Infancia_Infancia_Adolescencia.pdf" TargetMode="Externa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2.xml"/><Relationship Id="rId12" Type="http://schemas.openxmlformats.org/officeDocument/2006/relationships/diagramColors" Target="../diagrams/colors2.xml"/><Relationship Id="rId13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diagramData" Target="../diagrams/data2.xml"/><Relationship Id="rId10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diagramData" Target="../diagrams/data4.xml"/><Relationship Id="rId5" Type="http://schemas.openxmlformats.org/officeDocument/2006/relationships/diagramLayout" Target="../diagrams/layout4.xml"/><Relationship Id="rId6" Type="http://schemas.openxmlformats.org/officeDocument/2006/relationships/diagramQuickStyle" Target="../diagrams/quickStyle4.xml"/><Relationship Id="rId7" Type="http://schemas.openxmlformats.org/officeDocument/2006/relationships/diagramColors" Target="../diagrams/colors4.xml"/><Relationship Id="rId8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E6696A2A-5919-5047-A721-A50A86053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11"/>
            <a:ext cx="12192000" cy="683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55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109A982E-386B-9CAC-C57C-ED5CC32A5B51}"/>
              </a:ext>
            </a:extLst>
          </p:cNvPr>
          <p:cNvSpPr txBox="1"/>
          <p:nvPr/>
        </p:nvSpPr>
        <p:spPr>
          <a:xfrm>
            <a:off x="0" y="98970"/>
            <a:ext cx="115408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rgbClr val="0070C0"/>
                </a:solidFill>
              </a:rPr>
              <a:t>Flujograma para la clasificación del gasto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68D609DA-B02D-A1C8-8CB6-4A343B0183B7}"/>
              </a:ext>
            </a:extLst>
          </p:cNvPr>
          <p:cNvSpPr/>
          <p:nvPr/>
        </p:nvSpPr>
        <p:spPr>
          <a:xfrm>
            <a:off x="350790" y="999778"/>
            <a:ext cx="3847459" cy="6195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DCA731BF-7CB3-5243-A632-BA61603830A7}"/>
              </a:ext>
            </a:extLst>
          </p:cNvPr>
          <p:cNvSpPr/>
          <p:nvPr/>
        </p:nvSpPr>
        <p:spPr>
          <a:xfrm>
            <a:off x="1" y="5978102"/>
            <a:ext cx="12278600" cy="1359952"/>
          </a:xfrm>
          <a:prstGeom prst="rect">
            <a:avLst/>
          </a:prstGeom>
          <a:solidFill>
            <a:srgbClr val="0070C0">
              <a:alpha val="1285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633DFD9-568E-384B-9201-4CF35F965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99" y="5542178"/>
            <a:ext cx="12192000" cy="159616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2084"/>
          <a:stretch/>
        </p:blipFill>
        <p:spPr>
          <a:xfrm>
            <a:off x="1076502" y="1204171"/>
            <a:ext cx="10468206" cy="498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39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ABB8BF9-ED09-4DAC-3D9F-2E281A4D6A22}"/>
              </a:ext>
            </a:extLst>
          </p:cNvPr>
          <p:cNvSpPr txBox="1"/>
          <p:nvPr/>
        </p:nvSpPr>
        <p:spPr>
          <a:xfrm>
            <a:off x="693559" y="1692866"/>
            <a:ext cx="10867607" cy="329320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s-CO" sz="2600" dirty="0">
                <a:latin typeface="Avenir Book"/>
                <a:cs typeface="Avenir Book"/>
              </a:rPr>
              <a:t>Para consultar cualquier  información sobre el Trazador Presupuetal, el departamento o municipio puede dirigirse a los documentos anexos en el enlace:</a:t>
            </a:r>
          </a:p>
          <a:p>
            <a:pPr algn="ctr"/>
            <a:endParaRPr lang="es-CO" sz="2600" dirty="0">
              <a:latin typeface="Avenir Book"/>
              <a:cs typeface="Avenir Book"/>
            </a:endParaRPr>
          </a:p>
          <a:p>
            <a:pPr algn="ctr"/>
            <a:r>
              <a:rPr lang="es-CO" sz="2600" dirty="0">
                <a:latin typeface="Avenir Book"/>
                <a:cs typeface="Avenir Book"/>
                <a:hlinkClick r:id="rId2"/>
              </a:rPr>
              <a:t>https://colaboracion.dnp.gov.co/CDT/Prensa/Trazador_Presupuestal_de_Primera%20Infancia_Infancia_Adolescencia.pdf</a:t>
            </a:r>
            <a:endParaRPr lang="es-CO" sz="2600" dirty="0">
              <a:latin typeface="Avenir Book"/>
              <a:cs typeface="Avenir Book"/>
            </a:endParaRPr>
          </a:p>
          <a:p>
            <a:pPr algn="ctr"/>
            <a:endParaRPr lang="es-CO" sz="2600" dirty="0">
              <a:latin typeface="Avenir Book"/>
              <a:cs typeface="Avenir Book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109A982E-386B-9CAC-C57C-ED5CC32A5B51}"/>
              </a:ext>
            </a:extLst>
          </p:cNvPr>
          <p:cNvSpPr txBox="1"/>
          <p:nvPr/>
        </p:nvSpPr>
        <p:spPr>
          <a:xfrm>
            <a:off x="0" y="115465"/>
            <a:ext cx="11557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rgbClr val="0070C0"/>
                </a:solidFill>
              </a:rPr>
              <a:t>¿Dónde encuentro información adicional ?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68D609DA-B02D-A1C8-8CB6-4A343B0183B7}"/>
              </a:ext>
            </a:extLst>
          </p:cNvPr>
          <p:cNvSpPr/>
          <p:nvPr/>
        </p:nvSpPr>
        <p:spPr>
          <a:xfrm>
            <a:off x="383775" y="900789"/>
            <a:ext cx="3847459" cy="6195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DCA731BF-7CB3-5243-A632-BA61603830A7}"/>
              </a:ext>
            </a:extLst>
          </p:cNvPr>
          <p:cNvSpPr/>
          <p:nvPr/>
        </p:nvSpPr>
        <p:spPr>
          <a:xfrm>
            <a:off x="1" y="5978102"/>
            <a:ext cx="12278600" cy="1359952"/>
          </a:xfrm>
          <a:prstGeom prst="rect">
            <a:avLst/>
          </a:prstGeom>
          <a:solidFill>
            <a:srgbClr val="0070C0">
              <a:alpha val="1285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633DFD9-568E-384B-9201-4CF35F965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999" y="5278258"/>
            <a:ext cx="12192000" cy="159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30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C05C8826-E599-6C4B-B62D-AD787281DFEF}"/>
              </a:ext>
            </a:extLst>
          </p:cNvPr>
          <p:cNvSpPr/>
          <p:nvPr/>
        </p:nvSpPr>
        <p:spPr>
          <a:xfrm>
            <a:off x="-43300" y="0"/>
            <a:ext cx="12278600" cy="6953333"/>
          </a:xfrm>
          <a:prstGeom prst="rect">
            <a:avLst/>
          </a:prstGeom>
          <a:solidFill>
            <a:srgbClr val="0070C0">
              <a:alpha val="1285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B11FFC31-F941-954C-BFC8-1668E2180B1B}"/>
              </a:ext>
            </a:extLst>
          </p:cNvPr>
          <p:cNvSpPr/>
          <p:nvPr/>
        </p:nvSpPr>
        <p:spPr>
          <a:xfrm>
            <a:off x="0" y="5300133"/>
            <a:ext cx="12192000" cy="155786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C37D0AB5-FE73-4943-B075-B67C9C37D4B9}"/>
              </a:ext>
            </a:extLst>
          </p:cNvPr>
          <p:cNvSpPr txBox="1"/>
          <p:nvPr/>
        </p:nvSpPr>
        <p:spPr>
          <a:xfrm>
            <a:off x="3746730" y="2433541"/>
            <a:ext cx="51134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8000" b="1">
                <a:solidFill>
                  <a:srgbClr val="0070C0"/>
                </a:solidFill>
                <a:effectLst/>
                <a:latin typeface="Museo Sans" panose="02000000000000000000" pitchFamily="2" charset="77"/>
              </a:rPr>
              <a:t>GRACIAS</a:t>
            </a:r>
            <a:endParaRPr lang="es-CO" sz="8000">
              <a:solidFill>
                <a:srgbClr val="0070C0"/>
              </a:solidFill>
              <a:effectLst/>
              <a:latin typeface="Museo Sans" panose="02000000000000000000" pitchFamily="2" charset="77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DCDA5E85-B7D8-CF43-B888-B6240A9000E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7000"/>
          </a:blip>
          <a:stretch>
            <a:fillRect/>
          </a:stretch>
        </p:blipFill>
        <p:spPr>
          <a:xfrm>
            <a:off x="9215252" y="0"/>
            <a:ext cx="2976748" cy="297674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0AC0B22B-E702-204C-97CF-ABBA23A3437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3000"/>
          </a:blip>
          <a:stretch>
            <a:fillRect/>
          </a:stretch>
        </p:blipFill>
        <p:spPr>
          <a:xfrm>
            <a:off x="-1" y="-1"/>
            <a:ext cx="2705099" cy="2132867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EFE0BFE3-AF22-3D42-B887-FA8D800D93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2427" y="391582"/>
            <a:ext cx="1579214" cy="1467411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61644C02-9EE1-754B-8ADF-DF8C0527C0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999" y="401017"/>
            <a:ext cx="2358291" cy="71095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CC036B32-70C2-8744-B1BC-DB47B2979EA3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0"/>
          </a:blip>
          <a:stretch>
            <a:fillRect/>
          </a:stretch>
        </p:blipFill>
        <p:spPr>
          <a:xfrm>
            <a:off x="2467879" y="-859792"/>
            <a:ext cx="1283188" cy="1283188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xmlns="" id="{E6D58513-8062-4F41-9FD2-91511CEA27D5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0"/>
          </a:blip>
          <a:stretch>
            <a:fillRect/>
          </a:stretch>
        </p:blipFill>
        <p:spPr>
          <a:xfrm>
            <a:off x="-725367" y="1657371"/>
            <a:ext cx="1283188" cy="128318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0FF73405-EE67-0842-A76A-609852A3658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0"/>
          </a:blip>
          <a:stretch>
            <a:fillRect/>
          </a:stretch>
        </p:blipFill>
        <p:spPr>
          <a:xfrm>
            <a:off x="11504653" y="3558131"/>
            <a:ext cx="1283188" cy="128318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CD68B94D-93BD-E848-BAA6-23C4BCD2B6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666928" y="3483588"/>
            <a:ext cx="1579214" cy="146741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1875893F-A3BB-C54F-B95F-62D9D376CA53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0"/>
          </a:blip>
          <a:stretch>
            <a:fillRect/>
          </a:stretch>
        </p:blipFill>
        <p:spPr>
          <a:xfrm>
            <a:off x="8662711" y="-167823"/>
            <a:ext cx="678487" cy="67848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52BD44C-E8AC-6E43-976A-71789CEEA12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7050" t="32044" r="27226" b="39689"/>
          <a:stretch/>
        </p:blipFill>
        <p:spPr>
          <a:xfrm>
            <a:off x="720902" y="5346625"/>
            <a:ext cx="4070586" cy="141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1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DCA731BF-7CB3-5243-A632-BA61603830A7}"/>
              </a:ext>
            </a:extLst>
          </p:cNvPr>
          <p:cNvSpPr/>
          <p:nvPr/>
        </p:nvSpPr>
        <p:spPr>
          <a:xfrm>
            <a:off x="1" y="5978102"/>
            <a:ext cx="12278600" cy="1359952"/>
          </a:xfrm>
          <a:prstGeom prst="rect">
            <a:avLst/>
          </a:prstGeom>
          <a:solidFill>
            <a:srgbClr val="0070C0">
              <a:alpha val="1285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633DFD9-568E-384B-9201-4CF35F965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99" y="5278258"/>
            <a:ext cx="12192000" cy="1596167"/>
          </a:xfrm>
          <a:prstGeom prst="rect">
            <a:avLst/>
          </a:prstGeom>
        </p:spPr>
      </p:pic>
      <p:sp>
        <p:nvSpPr>
          <p:cNvPr id="2" name="Título 4">
            <a:extLst>
              <a:ext uri="{FF2B5EF4-FFF2-40B4-BE49-F238E27FC236}">
                <a16:creationId xmlns:a16="http://schemas.microsoft.com/office/drawing/2014/main" xmlns="" id="{EFE6EBE0-B41A-6D9C-AF55-7C030FEA7FFA}"/>
              </a:ext>
            </a:extLst>
          </p:cNvPr>
          <p:cNvSpPr txBox="1">
            <a:spLocks/>
          </p:cNvSpPr>
          <p:nvPr/>
        </p:nvSpPr>
        <p:spPr>
          <a:xfrm>
            <a:off x="655622" y="1048056"/>
            <a:ext cx="10967357" cy="46953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48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WEBINAR</a:t>
            </a:r>
            <a:endParaRPr lang="es-CO" sz="48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es-CO" sz="3200" b="1" dirty="0">
              <a:latin typeface="Avenir Book"/>
              <a:cs typeface="Avenir Book"/>
            </a:endParaRPr>
          </a:p>
          <a:p>
            <a:pPr algn="ctr"/>
            <a:r>
              <a:rPr lang="es-CO" dirty="0">
                <a:solidFill>
                  <a:srgbClr val="0070C0"/>
                </a:solidFill>
                <a:latin typeface="Avenir Light" panose="020B0402020203020204" pitchFamily="34" charset="77"/>
                <a:ea typeface="+mn-ea"/>
                <a:cs typeface="+mn-cs"/>
              </a:rPr>
              <a:t>Trazador Presupuestal de Primera Infancia, Infancia y Adolecencia en el Presupuesto de Inversion</a:t>
            </a:r>
          </a:p>
          <a:p>
            <a:pPr algn="ctr"/>
            <a:endParaRPr lang="es-CO" dirty="0">
              <a:solidFill>
                <a:srgbClr val="0070C0"/>
              </a:solidFill>
              <a:latin typeface="Avenir Light" panose="020B0402020203020204" pitchFamily="34" charset="77"/>
              <a:ea typeface="+mn-ea"/>
              <a:cs typeface="+mn-cs"/>
            </a:endParaRPr>
          </a:p>
          <a:p>
            <a:pPr algn="ctr">
              <a:lnSpc>
                <a:spcPct val="120000"/>
              </a:lnSpc>
            </a:pPr>
            <a:r>
              <a:rPr lang="es-CO" sz="1800" b="1" dirty="0">
                <a:latin typeface="Avenir Book"/>
                <a:cs typeface="Avenir Book"/>
              </a:rPr>
              <a:t>Mayo 18 de 2023</a:t>
            </a:r>
          </a:p>
        </p:txBody>
      </p:sp>
    </p:spTree>
    <p:extLst>
      <p:ext uri="{BB962C8B-B14F-4D97-AF65-F5344CB8AC3E}">
        <p14:creationId xmlns:p14="http://schemas.microsoft.com/office/powerpoint/2010/main" val="3479844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ABB8BF9-ED09-4DAC-3D9F-2E281A4D6A22}"/>
              </a:ext>
            </a:extLst>
          </p:cNvPr>
          <p:cNvSpPr txBox="1"/>
          <p:nvPr/>
        </p:nvSpPr>
        <p:spPr>
          <a:xfrm>
            <a:off x="3710787" y="1587755"/>
            <a:ext cx="8064780" cy="34714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s-CO" sz="2500" dirty="0">
                <a:latin typeface="Avenir Book"/>
                <a:cs typeface="Avenir Book"/>
              </a:rPr>
              <a:t>Esta herramienta nace como un esfuerzo intersectorial para hacer seguimiento a los recursos de inversión que se utilizan para la implementación de las Políticas de Primera Infancia e Infancia y Adolescencia.</a:t>
            </a:r>
          </a:p>
          <a:p>
            <a:pPr>
              <a:lnSpc>
                <a:spcPct val="110000"/>
              </a:lnSpc>
            </a:pPr>
            <a:endParaRPr lang="es-CO" sz="2500" dirty="0">
              <a:latin typeface="Avenir Book"/>
              <a:cs typeface="Avenir Book"/>
            </a:endParaRPr>
          </a:p>
          <a:p>
            <a:pPr>
              <a:lnSpc>
                <a:spcPct val="110000"/>
              </a:lnSpc>
            </a:pPr>
            <a:r>
              <a:rPr lang="es-CO" sz="2500" dirty="0">
                <a:latin typeface="Avenir Book"/>
                <a:cs typeface="Avenir Book"/>
              </a:rPr>
              <a:t>Su implementación empezó con la vigencia de 2021 y es liderada técnicamente por el Departamento Nacional de Planeación.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109A982E-386B-9CAC-C57C-ED5CC32A5B51}"/>
              </a:ext>
            </a:extLst>
          </p:cNvPr>
          <p:cNvSpPr txBox="1"/>
          <p:nvPr/>
        </p:nvSpPr>
        <p:spPr>
          <a:xfrm>
            <a:off x="234678" y="37339"/>
            <a:ext cx="6607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>
                <a:solidFill>
                  <a:srgbClr val="0070C0"/>
                </a:solidFill>
              </a:rPr>
              <a:t>¿Qué es?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68D609DA-B02D-A1C8-8CB6-4A343B0183B7}"/>
              </a:ext>
            </a:extLst>
          </p:cNvPr>
          <p:cNvSpPr/>
          <p:nvPr/>
        </p:nvSpPr>
        <p:spPr>
          <a:xfrm>
            <a:off x="350790" y="834806"/>
            <a:ext cx="3847459" cy="6195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DCA731BF-7CB3-5243-A632-BA61603830A7}"/>
              </a:ext>
            </a:extLst>
          </p:cNvPr>
          <p:cNvSpPr/>
          <p:nvPr/>
        </p:nvSpPr>
        <p:spPr>
          <a:xfrm>
            <a:off x="1" y="5978102"/>
            <a:ext cx="12278600" cy="1359952"/>
          </a:xfrm>
          <a:prstGeom prst="rect">
            <a:avLst/>
          </a:prstGeom>
          <a:solidFill>
            <a:srgbClr val="0070C0">
              <a:alpha val="1285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633DFD9-568E-384B-9201-4CF35F965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99" y="5278258"/>
            <a:ext cx="12192000" cy="159616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2BCC7A73-5AB8-F345-874F-C38D07070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93" y="1295529"/>
            <a:ext cx="2123226" cy="443674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1C744B8A-8DD9-EB4E-A48F-792605D3F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474" y="1845817"/>
            <a:ext cx="1632481" cy="487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05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9963774F-53E2-CA46-9C39-074E1F20A76D}"/>
              </a:ext>
            </a:extLst>
          </p:cNvPr>
          <p:cNvSpPr/>
          <p:nvPr/>
        </p:nvSpPr>
        <p:spPr>
          <a:xfrm>
            <a:off x="1" y="5978102"/>
            <a:ext cx="12278600" cy="965839"/>
          </a:xfrm>
          <a:prstGeom prst="rect">
            <a:avLst/>
          </a:prstGeom>
          <a:solidFill>
            <a:srgbClr val="0070C0">
              <a:alpha val="1285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D5465317-AE13-CA04-BC97-10DE5FCF7BB2}"/>
              </a:ext>
            </a:extLst>
          </p:cNvPr>
          <p:cNvSpPr txBox="1"/>
          <p:nvPr/>
        </p:nvSpPr>
        <p:spPr>
          <a:xfrm>
            <a:off x="302535" y="49485"/>
            <a:ext cx="12421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b="1" dirty="0">
                <a:solidFill>
                  <a:srgbClr val="0070C0"/>
                </a:solidFill>
              </a:rPr>
              <a:t>Antecedentes</a:t>
            </a:r>
            <a:endParaRPr lang="es-CO" sz="4000" b="1" dirty="0">
              <a:solidFill>
                <a:srgbClr val="0070C0"/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8895A10A-484F-07A5-26BA-D1A378FCF0BC}"/>
              </a:ext>
            </a:extLst>
          </p:cNvPr>
          <p:cNvSpPr/>
          <p:nvPr/>
        </p:nvSpPr>
        <p:spPr>
          <a:xfrm>
            <a:off x="314426" y="901759"/>
            <a:ext cx="3847459" cy="6195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Forma libre 2"/>
          <p:cNvSpPr/>
          <p:nvPr/>
        </p:nvSpPr>
        <p:spPr>
          <a:xfrm>
            <a:off x="230893" y="1134651"/>
            <a:ext cx="4370483" cy="1213011"/>
          </a:xfrm>
          <a:custGeom>
            <a:avLst/>
            <a:gdLst>
              <a:gd name="connsiteX0" fmla="*/ 0 w 2020501"/>
              <a:gd name="connsiteY0" fmla="*/ 0 h 808200"/>
              <a:gd name="connsiteX1" fmla="*/ 2020501 w 2020501"/>
              <a:gd name="connsiteY1" fmla="*/ 0 h 808200"/>
              <a:gd name="connsiteX2" fmla="*/ 2020501 w 2020501"/>
              <a:gd name="connsiteY2" fmla="*/ 808200 h 808200"/>
              <a:gd name="connsiteX3" fmla="*/ 0 w 2020501"/>
              <a:gd name="connsiteY3" fmla="*/ 808200 h 808200"/>
              <a:gd name="connsiteX4" fmla="*/ 0 w 2020501"/>
              <a:gd name="connsiteY4" fmla="*/ 0 h 8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0501" h="808200">
                <a:moveTo>
                  <a:pt x="0" y="0"/>
                </a:moveTo>
                <a:lnTo>
                  <a:pt x="2020501" y="0"/>
                </a:lnTo>
                <a:lnTo>
                  <a:pt x="2020501" y="808200"/>
                </a:lnTo>
                <a:lnTo>
                  <a:pt x="0" y="808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9568" tIns="56896" rIns="99568" bIns="56896" numCol="1" spcCol="1270" anchor="ctr" anchorCtr="0">
            <a:noAutofit/>
          </a:bodyPr>
          <a:lstStyle/>
          <a:p>
            <a:pPr lvl="0" defTabSz="622300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latin typeface="Avenir Book"/>
                <a:cs typeface="Avenir Book"/>
              </a:rPr>
              <a:t>A. Disposiciones legales para la incorporación de los derechos de la niñez en las distintas etapas del proceso de presupuestación pública</a:t>
            </a:r>
            <a:endParaRPr lang="es-CO" sz="1400" kern="1200" dirty="0">
              <a:latin typeface="Avenir Book"/>
              <a:cs typeface="Avenir Book"/>
            </a:endParaRPr>
          </a:p>
        </p:txBody>
      </p:sp>
      <p:sp>
        <p:nvSpPr>
          <p:cNvPr id="5" name="Forma libre 4"/>
          <p:cNvSpPr/>
          <p:nvPr/>
        </p:nvSpPr>
        <p:spPr>
          <a:xfrm>
            <a:off x="4733317" y="1154683"/>
            <a:ext cx="7256634" cy="1171180"/>
          </a:xfrm>
          <a:custGeom>
            <a:avLst/>
            <a:gdLst>
              <a:gd name="connsiteX0" fmla="*/ 0 w 2020501"/>
              <a:gd name="connsiteY0" fmla="*/ 0 h 3337920"/>
              <a:gd name="connsiteX1" fmla="*/ 2020501 w 2020501"/>
              <a:gd name="connsiteY1" fmla="*/ 0 h 3337920"/>
              <a:gd name="connsiteX2" fmla="*/ 2020501 w 2020501"/>
              <a:gd name="connsiteY2" fmla="*/ 3337920 h 3337920"/>
              <a:gd name="connsiteX3" fmla="*/ 0 w 2020501"/>
              <a:gd name="connsiteY3" fmla="*/ 3337920 h 3337920"/>
              <a:gd name="connsiteX4" fmla="*/ 0 w 2020501"/>
              <a:gd name="connsiteY4" fmla="*/ 0 h 333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0501" h="3337920">
                <a:moveTo>
                  <a:pt x="0" y="0"/>
                </a:moveTo>
                <a:lnTo>
                  <a:pt x="2020501" y="0"/>
                </a:lnTo>
                <a:lnTo>
                  <a:pt x="2020501" y="3337920"/>
                </a:lnTo>
                <a:lnTo>
                  <a:pt x="0" y="33379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11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400" kern="1200" dirty="0">
                <a:latin typeface="Avenir Book"/>
                <a:cs typeface="Avenir Book"/>
              </a:rPr>
              <a:t>Observación General número 19 (OG-19) del Comité de los Derechos del Niño</a:t>
            </a:r>
            <a:endParaRPr lang="es-ES" sz="1400" dirty="0">
              <a:latin typeface="Avenir Book"/>
              <a:cs typeface="Avenir Book"/>
            </a:endParaRPr>
          </a:p>
          <a:p>
            <a:pPr marL="114300" lvl="1" indent="-114300" algn="l" defTabSz="622300">
              <a:lnSpc>
                <a:spcPct val="11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400" dirty="0">
                <a:latin typeface="Avenir Book"/>
                <a:cs typeface="Avenir Book"/>
              </a:rPr>
              <a:t>Directiva 032 PGN</a:t>
            </a:r>
            <a:endParaRPr lang="es-CO" sz="1400" kern="1200" dirty="0">
              <a:latin typeface="Avenir Book"/>
              <a:cs typeface="Avenir Book"/>
            </a:endParaRPr>
          </a:p>
          <a:p>
            <a:pPr marL="114300" lvl="1" indent="-114300" algn="l" defTabSz="622300">
              <a:lnSpc>
                <a:spcPct val="11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_tradnl" sz="1400" kern="1200" dirty="0">
                <a:latin typeface="Avenir Book"/>
                <a:cs typeface="Avenir Book"/>
              </a:rPr>
              <a:t>Art. 203, Ley 1098 de 2016, Art. 25, Ley 1804 de 2016, parágrafo 2 del artículo 2.4.4.2, Decreto 1336 de 2018 </a:t>
            </a:r>
            <a:endParaRPr lang="es-CO" sz="1400" kern="1200" dirty="0">
              <a:latin typeface="Avenir Book"/>
              <a:cs typeface="Avenir Book"/>
            </a:endParaRPr>
          </a:p>
        </p:txBody>
      </p:sp>
      <p:sp>
        <p:nvSpPr>
          <p:cNvPr id="6" name="Forma libre 5"/>
          <p:cNvSpPr/>
          <p:nvPr/>
        </p:nvSpPr>
        <p:spPr>
          <a:xfrm>
            <a:off x="230893" y="2474318"/>
            <a:ext cx="4374265" cy="1088708"/>
          </a:xfrm>
          <a:custGeom>
            <a:avLst/>
            <a:gdLst>
              <a:gd name="connsiteX0" fmla="*/ 0 w 2020501"/>
              <a:gd name="connsiteY0" fmla="*/ 0 h 808200"/>
              <a:gd name="connsiteX1" fmla="*/ 2020501 w 2020501"/>
              <a:gd name="connsiteY1" fmla="*/ 0 h 808200"/>
              <a:gd name="connsiteX2" fmla="*/ 2020501 w 2020501"/>
              <a:gd name="connsiteY2" fmla="*/ 808200 h 808200"/>
              <a:gd name="connsiteX3" fmla="*/ 0 w 2020501"/>
              <a:gd name="connsiteY3" fmla="*/ 808200 h 808200"/>
              <a:gd name="connsiteX4" fmla="*/ 0 w 2020501"/>
              <a:gd name="connsiteY4" fmla="*/ 0 h 8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0501" h="808200">
                <a:moveTo>
                  <a:pt x="0" y="0"/>
                </a:moveTo>
                <a:lnTo>
                  <a:pt x="2020501" y="0"/>
                </a:lnTo>
                <a:lnTo>
                  <a:pt x="2020501" y="808200"/>
                </a:lnTo>
                <a:lnTo>
                  <a:pt x="0" y="808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hueOff val="2450223"/>
              <a:satOff val="-10194"/>
              <a:lumOff val="2402"/>
              <a:alphaOff val="0"/>
            </a:schemeClr>
          </a:lnRef>
          <a:fillRef idx="2">
            <a:schemeClr val="accent4">
              <a:hueOff val="2450223"/>
              <a:satOff val="-10194"/>
              <a:lumOff val="2402"/>
              <a:alphaOff val="0"/>
            </a:schemeClr>
          </a:fillRef>
          <a:effectRef idx="1">
            <a:schemeClr val="accent4">
              <a:hueOff val="2450223"/>
              <a:satOff val="-10194"/>
              <a:lumOff val="2402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9568" tIns="56896" rIns="99568" bIns="56896" numCol="1" spcCol="1270" anchor="ctr" anchorCtr="0">
            <a:noAutofit/>
          </a:bodyPr>
          <a:lstStyle/>
          <a:p>
            <a:pPr lvl="0" defTabSz="622300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latin typeface="Avenir Book"/>
                <a:cs typeface="Avenir Book"/>
              </a:rPr>
              <a:t>B. Introducción de metodologías y ejercicios de estimación del gasto público en Niñez</a:t>
            </a:r>
          </a:p>
        </p:txBody>
      </p:sp>
      <p:sp>
        <p:nvSpPr>
          <p:cNvPr id="7" name="Forma libre 6"/>
          <p:cNvSpPr/>
          <p:nvPr/>
        </p:nvSpPr>
        <p:spPr>
          <a:xfrm>
            <a:off x="4733317" y="2441322"/>
            <a:ext cx="7265668" cy="1105208"/>
          </a:xfrm>
          <a:custGeom>
            <a:avLst/>
            <a:gdLst>
              <a:gd name="connsiteX0" fmla="*/ 0 w 2020501"/>
              <a:gd name="connsiteY0" fmla="*/ 0 h 3337920"/>
              <a:gd name="connsiteX1" fmla="*/ 2020501 w 2020501"/>
              <a:gd name="connsiteY1" fmla="*/ 0 h 3337920"/>
              <a:gd name="connsiteX2" fmla="*/ 2020501 w 2020501"/>
              <a:gd name="connsiteY2" fmla="*/ 3337920 h 3337920"/>
              <a:gd name="connsiteX3" fmla="*/ 0 w 2020501"/>
              <a:gd name="connsiteY3" fmla="*/ 3337920 h 3337920"/>
              <a:gd name="connsiteX4" fmla="*/ 0 w 2020501"/>
              <a:gd name="connsiteY4" fmla="*/ 0 h 333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0501" h="3337920">
                <a:moveTo>
                  <a:pt x="0" y="0"/>
                </a:moveTo>
                <a:lnTo>
                  <a:pt x="2020501" y="0"/>
                </a:lnTo>
                <a:lnTo>
                  <a:pt x="2020501" y="3337920"/>
                </a:lnTo>
                <a:lnTo>
                  <a:pt x="0" y="33379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tint val="40000"/>
              <a:alpha val="90000"/>
              <a:hueOff val="2715481"/>
              <a:satOff val="-12811"/>
              <a:lumOff val="-463"/>
              <a:alphaOff val="0"/>
            </a:schemeClr>
          </a:lnRef>
          <a:fillRef idx="1">
            <a:schemeClr val="accent4">
              <a:tint val="40000"/>
              <a:alpha val="90000"/>
              <a:hueOff val="2715481"/>
              <a:satOff val="-12811"/>
              <a:lumOff val="-463"/>
              <a:alphaOff val="0"/>
            </a:schemeClr>
          </a:fillRef>
          <a:effectRef idx="0">
            <a:schemeClr val="accent4">
              <a:tint val="40000"/>
              <a:alpha val="90000"/>
              <a:hueOff val="2715481"/>
              <a:satOff val="-12811"/>
              <a:lumOff val="-46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11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400" kern="1200" dirty="0">
                <a:latin typeface="Avenir Book"/>
                <a:cs typeface="Avenir Book"/>
              </a:rPr>
              <a:t>Metodologías y ejercicios de estimación que permiten la contabilización, seguimiento y rendición de cuentas de la inversión que el Estado hace en la primera infancia, infancia y adolescencia: Colombia, Argentina, Perú, Honduras, China, India, entre otros – Apoyo Unicef. </a:t>
            </a:r>
          </a:p>
        </p:txBody>
      </p:sp>
      <p:sp>
        <p:nvSpPr>
          <p:cNvPr id="8" name="Forma libre 7"/>
          <p:cNvSpPr/>
          <p:nvPr/>
        </p:nvSpPr>
        <p:spPr>
          <a:xfrm>
            <a:off x="263878" y="3678479"/>
            <a:ext cx="4326372" cy="890774"/>
          </a:xfrm>
          <a:custGeom>
            <a:avLst/>
            <a:gdLst>
              <a:gd name="connsiteX0" fmla="*/ 0 w 2020501"/>
              <a:gd name="connsiteY0" fmla="*/ 0 h 808200"/>
              <a:gd name="connsiteX1" fmla="*/ 2020501 w 2020501"/>
              <a:gd name="connsiteY1" fmla="*/ 0 h 808200"/>
              <a:gd name="connsiteX2" fmla="*/ 2020501 w 2020501"/>
              <a:gd name="connsiteY2" fmla="*/ 808200 h 808200"/>
              <a:gd name="connsiteX3" fmla="*/ 0 w 2020501"/>
              <a:gd name="connsiteY3" fmla="*/ 808200 h 808200"/>
              <a:gd name="connsiteX4" fmla="*/ 0 w 2020501"/>
              <a:gd name="connsiteY4" fmla="*/ 0 h 8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0501" h="808200">
                <a:moveTo>
                  <a:pt x="0" y="0"/>
                </a:moveTo>
                <a:lnTo>
                  <a:pt x="2020501" y="0"/>
                </a:lnTo>
                <a:lnTo>
                  <a:pt x="2020501" y="808200"/>
                </a:lnTo>
                <a:lnTo>
                  <a:pt x="0" y="808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hueOff val="4900445"/>
              <a:satOff val="-20388"/>
              <a:lumOff val="4804"/>
              <a:alphaOff val="0"/>
            </a:schemeClr>
          </a:lnRef>
          <a:fillRef idx="2">
            <a:schemeClr val="accent4">
              <a:hueOff val="4900445"/>
              <a:satOff val="-20388"/>
              <a:lumOff val="4804"/>
              <a:alphaOff val="0"/>
            </a:schemeClr>
          </a:fillRef>
          <a:effectRef idx="1">
            <a:schemeClr val="accent4">
              <a:hueOff val="4900445"/>
              <a:satOff val="-20388"/>
              <a:lumOff val="4804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9568" tIns="56896" rIns="99568" bIns="56896" numCol="1" spcCol="1270" anchor="ctr" anchorCtr="0">
            <a:noAutofit/>
          </a:bodyPr>
          <a:lstStyle/>
          <a:p>
            <a:pPr lvl="0" defTabSz="622300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latin typeface="Avenir Book"/>
                <a:cs typeface="Avenir Book"/>
              </a:rPr>
              <a:t>C. Recomendaciones técnicas de organismos y entidades externas. </a:t>
            </a:r>
          </a:p>
        </p:txBody>
      </p:sp>
      <p:sp>
        <p:nvSpPr>
          <p:cNvPr id="9" name="Forma libre 8"/>
          <p:cNvSpPr/>
          <p:nvPr/>
        </p:nvSpPr>
        <p:spPr>
          <a:xfrm>
            <a:off x="4749809" y="3661995"/>
            <a:ext cx="7220786" cy="907256"/>
          </a:xfrm>
          <a:custGeom>
            <a:avLst/>
            <a:gdLst>
              <a:gd name="connsiteX0" fmla="*/ 0 w 2020501"/>
              <a:gd name="connsiteY0" fmla="*/ 0 h 3337920"/>
              <a:gd name="connsiteX1" fmla="*/ 2020501 w 2020501"/>
              <a:gd name="connsiteY1" fmla="*/ 0 h 3337920"/>
              <a:gd name="connsiteX2" fmla="*/ 2020501 w 2020501"/>
              <a:gd name="connsiteY2" fmla="*/ 3337920 h 3337920"/>
              <a:gd name="connsiteX3" fmla="*/ 0 w 2020501"/>
              <a:gd name="connsiteY3" fmla="*/ 3337920 h 3337920"/>
              <a:gd name="connsiteX4" fmla="*/ 0 w 2020501"/>
              <a:gd name="connsiteY4" fmla="*/ 0 h 333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0501" h="3337920">
                <a:moveTo>
                  <a:pt x="0" y="0"/>
                </a:moveTo>
                <a:lnTo>
                  <a:pt x="2020501" y="0"/>
                </a:lnTo>
                <a:lnTo>
                  <a:pt x="2020501" y="3337920"/>
                </a:lnTo>
                <a:lnTo>
                  <a:pt x="0" y="33379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tint val="40000"/>
              <a:alpha val="90000"/>
              <a:hueOff val="5430962"/>
              <a:satOff val="-25622"/>
              <a:lumOff val="-925"/>
              <a:alphaOff val="0"/>
            </a:schemeClr>
          </a:lnRef>
          <a:fillRef idx="1">
            <a:schemeClr val="accent4">
              <a:tint val="40000"/>
              <a:alpha val="90000"/>
              <a:hueOff val="5430962"/>
              <a:satOff val="-25622"/>
              <a:lumOff val="-925"/>
              <a:alphaOff val="0"/>
            </a:schemeClr>
          </a:fillRef>
          <a:effectRef idx="0">
            <a:schemeClr val="accent4">
              <a:tint val="40000"/>
              <a:alpha val="90000"/>
              <a:hueOff val="5430962"/>
              <a:satOff val="-25622"/>
              <a:lumOff val="-92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11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400" kern="1200" dirty="0">
                <a:latin typeface="Avenir Book"/>
                <a:cs typeface="Avenir Book"/>
              </a:rPr>
              <a:t>Unicef – OCDE- BID: Generar espacios presupuestarios suficientes e invertir más y mejor en los niños, niñas y adolescentes como una de las mejores estrategias que tienen los países para acelerar el logro de los Objetivos de Desarrollo Sostenible (ODS) </a:t>
            </a:r>
          </a:p>
        </p:txBody>
      </p:sp>
      <p:sp>
        <p:nvSpPr>
          <p:cNvPr id="10" name="Forma libre 9"/>
          <p:cNvSpPr/>
          <p:nvPr/>
        </p:nvSpPr>
        <p:spPr>
          <a:xfrm>
            <a:off x="247385" y="4668214"/>
            <a:ext cx="4353991" cy="659819"/>
          </a:xfrm>
          <a:custGeom>
            <a:avLst/>
            <a:gdLst>
              <a:gd name="connsiteX0" fmla="*/ 0 w 2020501"/>
              <a:gd name="connsiteY0" fmla="*/ 0 h 808200"/>
              <a:gd name="connsiteX1" fmla="*/ 2020501 w 2020501"/>
              <a:gd name="connsiteY1" fmla="*/ 0 h 808200"/>
              <a:gd name="connsiteX2" fmla="*/ 2020501 w 2020501"/>
              <a:gd name="connsiteY2" fmla="*/ 808200 h 808200"/>
              <a:gd name="connsiteX3" fmla="*/ 0 w 2020501"/>
              <a:gd name="connsiteY3" fmla="*/ 808200 h 808200"/>
              <a:gd name="connsiteX4" fmla="*/ 0 w 2020501"/>
              <a:gd name="connsiteY4" fmla="*/ 0 h 8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0501" h="808200">
                <a:moveTo>
                  <a:pt x="0" y="0"/>
                </a:moveTo>
                <a:lnTo>
                  <a:pt x="2020501" y="0"/>
                </a:lnTo>
                <a:lnTo>
                  <a:pt x="2020501" y="808200"/>
                </a:lnTo>
                <a:lnTo>
                  <a:pt x="0" y="808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hueOff val="7350668"/>
              <a:satOff val="-30583"/>
              <a:lumOff val="7206"/>
              <a:alphaOff val="0"/>
            </a:schemeClr>
          </a:lnRef>
          <a:fillRef idx="2">
            <a:schemeClr val="accent4">
              <a:hueOff val="7350668"/>
              <a:satOff val="-30583"/>
              <a:lumOff val="7206"/>
              <a:alphaOff val="0"/>
            </a:schemeClr>
          </a:fillRef>
          <a:effectRef idx="1">
            <a:schemeClr val="accent4">
              <a:hueOff val="7350668"/>
              <a:satOff val="-30583"/>
              <a:lumOff val="7206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9568" tIns="56896" rIns="99568" bIns="56896" numCol="1" spcCol="1270" anchor="ctr" anchorCtr="0">
            <a:noAutofit/>
          </a:bodyPr>
          <a:lstStyle/>
          <a:p>
            <a:pPr lvl="0" defTabSz="622300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latin typeface="Avenir Book"/>
                <a:cs typeface="Avenir Book"/>
              </a:rPr>
              <a:t>D. Introducción de Clasificadores transversales en el SUIFP. </a:t>
            </a:r>
          </a:p>
        </p:txBody>
      </p:sp>
      <p:sp>
        <p:nvSpPr>
          <p:cNvPr id="11" name="Forma libre 10"/>
          <p:cNvSpPr/>
          <p:nvPr/>
        </p:nvSpPr>
        <p:spPr>
          <a:xfrm>
            <a:off x="4741672" y="4701206"/>
            <a:ext cx="7248296" cy="643330"/>
          </a:xfrm>
          <a:custGeom>
            <a:avLst/>
            <a:gdLst>
              <a:gd name="connsiteX0" fmla="*/ 0 w 2020501"/>
              <a:gd name="connsiteY0" fmla="*/ 0 h 3337920"/>
              <a:gd name="connsiteX1" fmla="*/ 2020501 w 2020501"/>
              <a:gd name="connsiteY1" fmla="*/ 0 h 3337920"/>
              <a:gd name="connsiteX2" fmla="*/ 2020501 w 2020501"/>
              <a:gd name="connsiteY2" fmla="*/ 3337920 h 3337920"/>
              <a:gd name="connsiteX3" fmla="*/ 0 w 2020501"/>
              <a:gd name="connsiteY3" fmla="*/ 3337920 h 3337920"/>
              <a:gd name="connsiteX4" fmla="*/ 0 w 2020501"/>
              <a:gd name="connsiteY4" fmla="*/ 0 h 333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0501" h="3337920">
                <a:moveTo>
                  <a:pt x="0" y="0"/>
                </a:moveTo>
                <a:lnTo>
                  <a:pt x="2020501" y="0"/>
                </a:lnTo>
                <a:lnTo>
                  <a:pt x="2020501" y="3337920"/>
                </a:lnTo>
                <a:lnTo>
                  <a:pt x="0" y="33379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tint val="40000"/>
              <a:alpha val="90000"/>
              <a:hueOff val="8146443"/>
              <a:satOff val="-38434"/>
              <a:lumOff val="-1388"/>
              <a:alphaOff val="0"/>
            </a:schemeClr>
          </a:lnRef>
          <a:fillRef idx="1">
            <a:schemeClr val="accent4">
              <a:tint val="40000"/>
              <a:alpha val="90000"/>
              <a:hueOff val="8146443"/>
              <a:satOff val="-38434"/>
              <a:lumOff val="-1388"/>
              <a:alphaOff val="0"/>
            </a:schemeClr>
          </a:fillRef>
          <a:effectRef idx="0">
            <a:schemeClr val="accent4">
              <a:tint val="40000"/>
              <a:alpha val="90000"/>
              <a:hueOff val="8146443"/>
              <a:satOff val="-38434"/>
              <a:lumOff val="-1388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11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400" kern="1200" dirty="0">
                <a:latin typeface="Avenir Book"/>
                <a:cs typeface="Avenir Book"/>
              </a:rPr>
              <a:t>Trazadores presupuestales para grupos étnicos, víctimas, mujer y equidad de género y paz</a:t>
            </a:r>
          </a:p>
        </p:txBody>
      </p:sp>
      <p:sp>
        <p:nvSpPr>
          <p:cNvPr id="12" name="Forma libre 11"/>
          <p:cNvSpPr/>
          <p:nvPr/>
        </p:nvSpPr>
        <p:spPr>
          <a:xfrm>
            <a:off x="230893" y="5427008"/>
            <a:ext cx="4353991" cy="643307"/>
          </a:xfrm>
          <a:custGeom>
            <a:avLst/>
            <a:gdLst>
              <a:gd name="connsiteX0" fmla="*/ 0 w 2020501"/>
              <a:gd name="connsiteY0" fmla="*/ 0 h 808200"/>
              <a:gd name="connsiteX1" fmla="*/ 2020501 w 2020501"/>
              <a:gd name="connsiteY1" fmla="*/ 0 h 808200"/>
              <a:gd name="connsiteX2" fmla="*/ 2020501 w 2020501"/>
              <a:gd name="connsiteY2" fmla="*/ 808200 h 808200"/>
              <a:gd name="connsiteX3" fmla="*/ 0 w 2020501"/>
              <a:gd name="connsiteY3" fmla="*/ 808200 h 808200"/>
              <a:gd name="connsiteX4" fmla="*/ 0 w 2020501"/>
              <a:gd name="connsiteY4" fmla="*/ 0 h 8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0501" h="808200">
                <a:moveTo>
                  <a:pt x="0" y="0"/>
                </a:moveTo>
                <a:lnTo>
                  <a:pt x="2020501" y="0"/>
                </a:lnTo>
                <a:lnTo>
                  <a:pt x="2020501" y="808200"/>
                </a:lnTo>
                <a:lnTo>
                  <a:pt x="0" y="808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hueOff val="9800891"/>
              <a:satOff val="-40777"/>
              <a:lumOff val="9608"/>
              <a:alphaOff val="0"/>
            </a:schemeClr>
          </a:lnRef>
          <a:fillRef idx="2">
            <a:schemeClr val="accent4">
              <a:hueOff val="9800891"/>
              <a:satOff val="-40777"/>
              <a:lumOff val="9608"/>
              <a:alphaOff val="0"/>
            </a:schemeClr>
          </a:fillRef>
          <a:effectRef idx="1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9568" tIns="56896" rIns="99568" bIns="56896" numCol="1" spcCol="1270" anchor="ctr" anchorCtr="0">
            <a:noAutofit/>
          </a:bodyPr>
          <a:lstStyle/>
          <a:p>
            <a:pPr lvl="0" defTabSz="622300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latin typeface="Avenir Book"/>
                <a:cs typeface="Avenir Book"/>
              </a:rPr>
              <a:t>E. Priorización en la Agenda de Trabajo instancias de Niñez</a:t>
            </a:r>
          </a:p>
        </p:txBody>
      </p:sp>
      <p:sp>
        <p:nvSpPr>
          <p:cNvPr id="14" name="Forma libre 13"/>
          <p:cNvSpPr/>
          <p:nvPr/>
        </p:nvSpPr>
        <p:spPr>
          <a:xfrm>
            <a:off x="4719616" y="5437951"/>
            <a:ext cx="7270352" cy="714867"/>
          </a:xfrm>
          <a:custGeom>
            <a:avLst/>
            <a:gdLst>
              <a:gd name="connsiteX0" fmla="*/ 0 w 2020501"/>
              <a:gd name="connsiteY0" fmla="*/ 0 h 3337920"/>
              <a:gd name="connsiteX1" fmla="*/ 2020501 w 2020501"/>
              <a:gd name="connsiteY1" fmla="*/ 0 h 3337920"/>
              <a:gd name="connsiteX2" fmla="*/ 2020501 w 2020501"/>
              <a:gd name="connsiteY2" fmla="*/ 3337920 h 3337920"/>
              <a:gd name="connsiteX3" fmla="*/ 0 w 2020501"/>
              <a:gd name="connsiteY3" fmla="*/ 3337920 h 3337920"/>
              <a:gd name="connsiteX4" fmla="*/ 0 w 2020501"/>
              <a:gd name="connsiteY4" fmla="*/ 0 h 333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0501" h="3337920">
                <a:moveTo>
                  <a:pt x="0" y="0"/>
                </a:moveTo>
                <a:lnTo>
                  <a:pt x="2020501" y="0"/>
                </a:lnTo>
                <a:lnTo>
                  <a:pt x="2020501" y="3337920"/>
                </a:lnTo>
                <a:lnTo>
                  <a:pt x="0" y="33379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tint val="40000"/>
              <a:alpha val="90000"/>
              <a:hueOff val="10861924"/>
              <a:satOff val="-51245"/>
              <a:lumOff val="-1851"/>
              <a:alphaOff val="0"/>
            </a:schemeClr>
          </a:lnRef>
          <a:fillRef idx="1">
            <a:schemeClr val="accent4">
              <a:tint val="40000"/>
              <a:alpha val="90000"/>
              <a:hueOff val="10861924"/>
              <a:satOff val="-51245"/>
              <a:lumOff val="-1851"/>
              <a:alphaOff val="0"/>
            </a:schemeClr>
          </a:fillRef>
          <a:effectRef idx="0">
            <a:schemeClr val="accent4">
              <a:tint val="40000"/>
              <a:alpha val="90000"/>
              <a:hueOff val="10861924"/>
              <a:satOff val="-51245"/>
              <a:lumOff val="-1851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11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400" kern="1200" dirty="0">
                <a:latin typeface="Avenir Book"/>
                <a:cs typeface="Avenir Book"/>
              </a:rPr>
              <a:t>Gestión intersectorial a través de la validación y aportes en el marco de las instancias de la Mesa de Gasto Público en Niñez- SNBF y CIPI. 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xmlns="" id="{6E631B00-97F1-7442-A739-2DA75F5D6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3740" y="0"/>
            <a:ext cx="1898260" cy="118037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9BA8B539-CCAC-7D43-8756-AB7259300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536" y="5672219"/>
            <a:ext cx="9829465" cy="128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35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9963774F-53E2-CA46-9C39-074E1F20A76D}"/>
              </a:ext>
            </a:extLst>
          </p:cNvPr>
          <p:cNvSpPr/>
          <p:nvPr/>
        </p:nvSpPr>
        <p:spPr>
          <a:xfrm>
            <a:off x="1" y="5978102"/>
            <a:ext cx="12278600" cy="965839"/>
          </a:xfrm>
          <a:prstGeom prst="rect">
            <a:avLst/>
          </a:prstGeom>
          <a:solidFill>
            <a:srgbClr val="0070C0">
              <a:alpha val="1285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D5465317-AE13-CA04-BC97-10DE5FCF7BB2}"/>
              </a:ext>
            </a:extLst>
          </p:cNvPr>
          <p:cNvSpPr txBox="1"/>
          <p:nvPr/>
        </p:nvSpPr>
        <p:spPr>
          <a:xfrm>
            <a:off x="230891" y="65984"/>
            <a:ext cx="112643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0070C0"/>
                </a:solidFill>
              </a:rPr>
              <a:t>Armonización del trazador al enfoque de Derechos, ODS, </a:t>
            </a:r>
            <a:r>
              <a:rPr lang="es-ES" sz="3600" b="1" dirty="0">
                <a:solidFill>
                  <a:srgbClr val="0070C0"/>
                </a:solidFill>
              </a:rPr>
              <a:t>Políticas Públicas y el ciclo de la Inversión Pública 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8895A10A-484F-07A5-26BA-D1A378FCF0BC}"/>
              </a:ext>
            </a:extLst>
          </p:cNvPr>
          <p:cNvSpPr/>
          <p:nvPr/>
        </p:nvSpPr>
        <p:spPr>
          <a:xfrm>
            <a:off x="215467" y="1396630"/>
            <a:ext cx="3847459" cy="6195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9BA8B539-CCAC-7D43-8756-AB7259300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536" y="5556754"/>
            <a:ext cx="9829465" cy="128686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1562" b="-1"/>
          <a:stretch/>
        </p:blipFill>
        <p:spPr>
          <a:xfrm>
            <a:off x="1731869" y="1666043"/>
            <a:ext cx="8311997" cy="415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93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9963774F-53E2-CA46-9C39-074E1F20A76D}"/>
              </a:ext>
            </a:extLst>
          </p:cNvPr>
          <p:cNvSpPr/>
          <p:nvPr/>
        </p:nvSpPr>
        <p:spPr>
          <a:xfrm>
            <a:off x="1" y="5978102"/>
            <a:ext cx="12278600" cy="965839"/>
          </a:xfrm>
          <a:prstGeom prst="rect">
            <a:avLst/>
          </a:prstGeom>
          <a:solidFill>
            <a:srgbClr val="0070C0">
              <a:alpha val="1285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9BA8B539-CCAC-7D43-8756-AB7259300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99" y="5278258"/>
            <a:ext cx="12192000" cy="159616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E631B00-97F1-7442-A739-2DA75F5D6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311" y="1"/>
            <a:ext cx="2095689" cy="1303144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D5465317-AE13-CA04-BC97-10DE5FCF7BB2}"/>
              </a:ext>
            </a:extLst>
          </p:cNvPr>
          <p:cNvSpPr txBox="1"/>
          <p:nvPr/>
        </p:nvSpPr>
        <p:spPr>
          <a:xfrm>
            <a:off x="22183" y="-82931"/>
            <a:ext cx="12421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376863" algn="l"/>
              </a:tabLst>
            </a:pPr>
            <a:r>
              <a:rPr lang="es-ES_tradnl" sz="4800" b="1" dirty="0">
                <a:solidFill>
                  <a:srgbClr val="0070C0"/>
                </a:solidFill>
              </a:rPr>
              <a:t>Fundamentos</a:t>
            </a:r>
            <a:r>
              <a:rPr lang="es-ES_tradnl" sz="6000" b="1" dirty="0">
                <a:solidFill>
                  <a:srgbClr val="0070C0"/>
                </a:solidFill>
              </a:rPr>
              <a:t> </a:t>
            </a:r>
            <a:r>
              <a:rPr lang="es-ES_tradnl" sz="4400" b="1" dirty="0">
                <a:solidFill>
                  <a:srgbClr val="0070C0"/>
                </a:solidFill>
              </a:rPr>
              <a:t>conceptuales del trazador</a:t>
            </a:r>
            <a:endParaRPr lang="es-CO" sz="4400" b="1" dirty="0">
              <a:solidFill>
                <a:srgbClr val="0070C0"/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8895A10A-484F-07A5-26BA-D1A378FCF0BC}"/>
              </a:ext>
            </a:extLst>
          </p:cNvPr>
          <p:cNvSpPr/>
          <p:nvPr/>
        </p:nvSpPr>
        <p:spPr>
          <a:xfrm>
            <a:off x="264948" y="934780"/>
            <a:ext cx="3847459" cy="6195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254197838"/>
              </p:ext>
            </p:extLst>
          </p:nvPr>
        </p:nvGraphicFramePr>
        <p:xfrm>
          <a:off x="214399" y="1567074"/>
          <a:ext cx="11528867" cy="4686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573779084"/>
              </p:ext>
            </p:extLst>
          </p:nvPr>
        </p:nvGraphicFramePr>
        <p:xfrm>
          <a:off x="247383" y="1336138"/>
          <a:ext cx="11495199" cy="643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883355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9963774F-53E2-CA46-9C39-074E1F20A76D}"/>
              </a:ext>
            </a:extLst>
          </p:cNvPr>
          <p:cNvSpPr/>
          <p:nvPr/>
        </p:nvSpPr>
        <p:spPr>
          <a:xfrm>
            <a:off x="1" y="5978102"/>
            <a:ext cx="12278600" cy="965839"/>
          </a:xfrm>
          <a:prstGeom prst="rect">
            <a:avLst/>
          </a:prstGeom>
          <a:solidFill>
            <a:srgbClr val="0070C0">
              <a:alpha val="1285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E631B00-97F1-7442-A739-2DA75F5D6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7897" y="1"/>
            <a:ext cx="2214103" cy="1376776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D5465317-AE13-CA04-BC97-10DE5FCF7BB2}"/>
              </a:ext>
            </a:extLst>
          </p:cNvPr>
          <p:cNvSpPr txBox="1"/>
          <p:nvPr/>
        </p:nvSpPr>
        <p:spPr>
          <a:xfrm>
            <a:off x="197903" y="41054"/>
            <a:ext cx="9878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376863" algn="l"/>
              </a:tabLst>
            </a:pPr>
            <a:r>
              <a:rPr lang="es-ES_tradnl" sz="4800" b="1" dirty="0">
                <a:solidFill>
                  <a:srgbClr val="0070C0"/>
                </a:solidFill>
              </a:rPr>
              <a:t>La Estructura del Trazador</a:t>
            </a:r>
            <a:endParaRPr lang="es-CO" sz="4800" b="1" dirty="0">
              <a:solidFill>
                <a:srgbClr val="0070C0"/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8895A10A-484F-07A5-26BA-D1A378FCF0BC}"/>
              </a:ext>
            </a:extLst>
          </p:cNvPr>
          <p:cNvSpPr/>
          <p:nvPr/>
        </p:nvSpPr>
        <p:spPr>
          <a:xfrm>
            <a:off x="413371" y="951226"/>
            <a:ext cx="3847459" cy="6195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xmlns="" id="{A4276C85-50BA-EFEB-1116-54B686FAA8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308628"/>
              </p:ext>
            </p:extLst>
          </p:nvPr>
        </p:nvGraphicFramePr>
        <p:xfrm>
          <a:off x="374716" y="909786"/>
          <a:ext cx="6736717" cy="574714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02899">
                  <a:extLst>
                    <a:ext uri="{9D8B030D-6E8A-4147-A177-3AD203B41FA5}">
                      <a16:colId xmlns:a16="http://schemas.microsoft.com/office/drawing/2014/main" xmlns="" val="448596914"/>
                    </a:ext>
                  </a:extLst>
                </a:gridCol>
                <a:gridCol w="5033818">
                  <a:extLst>
                    <a:ext uri="{9D8B030D-6E8A-4147-A177-3AD203B41FA5}">
                      <a16:colId xmlns:a16="http://schemas.microsoft.com/office/drawing/2014/main" xmlns="" val="273509764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+mj-lt"/>
                        </a:rPr>
                        <a:t>Doble Clasificación ( por grupo etario + categorías del gasto)</a:t>
                      </a:r>
                      <a:endParaRPr lang="es-CO" sz="12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32738463"/>
                  </a:ext>
                </a:extLst>
              </a:tr>
              <a:tr h="189418"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+mj-lt"/>
                        </a:rPr>
                        <a:t>1. Primera infancia (Niños y Niñas entre 0 a 5 años, madres gestantes)</a:t>
                      </a:r>
                      <a:endParaRPr lang="es-CO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7" marR="37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+mj-lt"/>
                        </a:rPr>
                        <a:t>1.1. Salud.</a:t>
                      </a:r>
                      <a:endParaRPr lang="es-CO" sz="1200" dirty="0">
                        <a:latin typeface="+mj-lt"/>
                      </a:endParaRPr>
                    </a:p>
                  </a:txBody>
                  <a:tcPr marL="37907" marR="37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71395167"/>
                  </a:ext>
                </a:extLst>
              </a:tr>
              <a:tr h="18941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+mj-lt"/>
                        </a:rPr>
                        <a:t>1.2. Alimentación y Nutrición</a:t>
                      </a:r>
                      <a:endParaRPr lang="es-CO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7" marR="37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09682358"/>
                  </a:ext>
                </a:extLst>
              </a:tr>
              <a:tr h="18941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+mj-lt"/>
                        </a:rPr>
                        <a:t>1.3. Educación y formación Integral.</a:t>
                      </a:r>
                      <a:endParaRPr lang="es-CO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7" marR="37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55975765"/>
                  </a:ext>
                </a:extLst>
              </a:tr>
              <a:tr h="18941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+mj-lt"/>
                        </a:rPr>
                        <a:t>1.4. Ciudadanía y participación.</a:t>
                      </a:r>
                      <a:endParaRPr lang="es-CO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7" marR="37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30519271"/>
                  </a:ext>
                </a:extLst>
              </a:tr>
              <a:tr h="18941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+mj-lt"/>
                        </a:rPr>
                        <a:t>1.5. Identidad y diversidad.</a:t>
                      </a:r>
                      <a:endParaRPr lang="es-CO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7" marR="37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75258706"/>
                  </a:ext>
                </a:extLst>
              </a:tr>
              <a:tr h="9054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>
                          <a:effectLst/>
                          <a:latin typeface="+mj-lt"/>
                        </a:rPr>
                        <a:t>1.6. </a:t>
                      </a:r>
                      <a:r>
                        <a:rPr lang="es-ES" sz="1200" dirty="0">
                          <a:latin typeface="+mj-lt"/>
                        </a:rPr>
                        <a:t>Protección y prevención de vulneraciones.</a:t>
                      </a:r>
                      <a:endParaRPr lang="es-CO" sz="1200" dirty="0">
                        <a:latin typeface="+mj-lt"/>
                      </a:endParaRPr>
                    </a:p>
                  </a:txBody>
                  <a:tcPr marL="37907" marR="37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87445808"/>
                  </a:ext>
                </a:extLst>
              </a:tr>
              <a:tr h="189418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3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7" marR="37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+mj-lt"/>
                        </a:rPr>
                        <a:t>1.7. </a:t>
                      </a:r>
                      <a:r>
                        <a:rPr lang="es-CO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Deporte, recreación, cultura, juego, </a:t>
                      </a:r>
                      <a:r>
                        <a:rPr lang="es-CO" sz="12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CTel</a:t>
                      </a:r>
                      <a:r>
                        <a:rPr lang="es-CO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y medio ambiente. </a:t>
                      </a:r>
                      <a:endParaRPr lang="es-CO" sz="1200" dirty="0">
                        <a:latin typeface="+mj-lt"/>
                      </a:endParaRPr>
                    </a:p>
                  </a:txBody>
                  <a:tcPr marL="37907" marR="37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75466226"/>
                  </a:ext>
                </a:extLst>
              </a:tr>
              <a:tr h="189418">
                <a:tc row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+mj-lt"/>
                        </a:rPr>
                        <a:t>2. Infancia</a:t>
                      </a:r>
                      <a:br>
                        <a:rPr lang="es-CO" sz="1200" dirty="0">
                          <a:effectLst/>
                          <a:latin typeface="+mj-lt"/>
                        </a:rPr>
                      </a:br>
                      <a:r>
                        <a:rPr lang="es-CO" sz="1200" dirty="0">
                          <a:effectLst/>
                          <a:latin typeface="+mj-lt"/>
                        </a:rPr>
                        <a:t> (niños y Niñas entre 6 a 11 años)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+mj-lt"/>
                        </a:rPr>
                        <a:t> </a:t>
                      </a:r>
                      <a:endParaRPr lang="es-CO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7" marR="37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+mj-lt"/>
                        </a:rPr>
                        <a:t>2.1. Salud.</a:t>
                      </a:r>
                      <a:endParaRPr lang="es-CO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7" marR="37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12700844"/>
                  </a:ext>
                </a:extLst>
              </a:tr>
              <a:tr h="18941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+mj-lt"/>
                        </a:rPr>
                        <a:t>2.2. </a:t>
                      </a:r>
                      <a:r>
                        <a:rPr lang="es-CO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Alimentación y Nutrición</a:t>
                      </a:r>
                      <a:endParaRPr lang="es-CO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7" marR="37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57006122"/>
                  </a:ext>
                </a:extLst>
              </a:tr>
              <a:tr h="18941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+mj-lt"/>
                        </a:rPr>
                        <a:t>2.3. Educación y formación integral.</a:t>
                      </a:r>
                      <a:endParaRPr lang="es-CO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7" marR="37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62997567"/>
                  </a:ext>
                </a:extLst>
              </a:tr>
              <a:tr h="18941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+mj-lt"/>
                        </a:rPr>
                        <a:t>2.4. Ciudadanía y participación.</a:t>
                      </a:r>
                      <a:endParaRPr lang="es-CO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7" marR="37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19830024"/>
                  </a:ext>
                </a:extLst>
              </a:tr>
              <a:tr h="18941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+mj-lt"/>
                        </a:rPr>
                        <a:t>2.5. Identidad y diversidad.</a:t>
                      </a:r>
                      <a:endParaRPr lang="es-CO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7" marR="37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6081451"/>
                  </a:ext>
                </a:extLst>
              </a:tr>
              <a:tr h="18941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+mj-lt"/>
                        </a:rPr>
                        <a:t>2.6. </a:t>
                      </a: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Protección y prevención de vulneraciones.</a:t>
                      </a:r>
                      <a:endParaRPr lang="es-CO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7" marR="37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87601212"/>
                  </a:ext>
                </a:extLst>
              </a:tr>
              <a:tr h="18941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+mj-lt"/>
                        </a:rPr>
                        <a:t>2.7. </a:t>
                      </a:r>
                      <a:r>
                        <a:rPr lang="es-CO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Deporte, recreación, cultura, juego, </a:t>
                      </a:r>
                      <a:r>
                        <a:rPr lang="es-CO" sz="12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CTel</a:t>
                      </a:r>
                      <a:r>
                        <a:rPr lang="es-CO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y medio ambiente. </a:t>
                      </a:r>
                      <a:endParaRPr lang="es-CO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7" marR="37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4843980"/>
                  </a:ext>
                </a:extLst>
              </a:tr>
              <a:tr h="18941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+mj-lt"/>
                        </a:rPr>
                        <a:t>2.8. Sexualidad autónoma y responsable.</a:t>
                      </a:r>
                      <a:endParaRPr lang="es-CO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7" marR="37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27718222"/>
                  </a:ext>
                </a:extLst>
              </a:tr>
              <a:tr h="189418">
                <a:tc row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+mj-lt"/>
                        </a:rPr>
                        <a:t>3. Adolescencia </a:t>
                      </a:r>
                      <a:br>
                        <a:rPr lang="es-CO" sz="1200" dirty="0">
                          <a:effectLst/>
                          <a:latin typeface="+mj-lt"/>
                        </a:rPr>
                      </a:br>
                      <a:r>
                        <a:rPr lang="es-CO" sz="1200" dirty="0">
                          <a:effectLst/>
                          <a:latin typeface="+mj-lt"/>
                        </a:rPr>
                        <a:t>( Niños y Niñas entre 12 a 17 años)</a:t>
                      </a:r>
                      <a:endParaRPr lang="es-CO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7" marR="37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+mj-lt"/>
                        </a:rPr>
                        <a:t>3.1. Salud.</a:t>
                      </a:r>
                      <a:endParaRPr lang="es-CO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7" marR="37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2117898"/>
                  </a:ext>
                </a:extLst>
              </a:tr>
              <a:tr h="18941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+mj-lt"/>
                        </a:rPr>
                        <a:t>3.2. </a:t>
                      </a:r>
                      <a:r>
                        <a:rPr lang="es-CO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Alimentación y Nutrición</a:t>
                      </a:r>
                      <a:endParaRPr lang="es-CO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7" marR="37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12184928"/>
                  </a:ext>
                </a:extLst>
              </a:tr>
              <a:tr h="18941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+mj-lt"/>
                        </a:rPr>
                        <a:t>3.3. Educación y formación integral.</a:t>
                      </a:r>
                      <a:endParaRPr lang="es-CO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7" marR="37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52292983"/>
                  </a:ext>
                </a:extLst>
              </a:tr>
              <a:tr h="18941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+mj-lt"/>
                        </a:rPr>
                        <a:t>3.4. Ciudadanía y participación.</a:t>
                      </a:r>
                      <a:endParaRPr lang="es-CO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7" marR="37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84767137"/>
                  </a:ext>
                </a:extLst>
              </a:tr>
              <a:tr h="18941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+mj-lt"/>
                        </a:rPr>
                        <a:t>3.5. Identidad y diversidad.</a:t>
                      </a:r>
                      <a:endParaRPr lang="es-CO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7" marR="37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6460962"/>
                  </a:ext>
                </a:extLst>
              </a:tr>
              <a:tr h="18941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+mj-lt"/>
                        </a:rPr>
                        <a:t>3.6. </a:t>
                      </a: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Protección y prevención de vulneraciones.</a:t>
                      </a:r>
                      <a:endParaRPr lang="es-CO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7" marR="37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54640774"/>
                  </a:ext>
                </a:extLst>
              </a:tr>
              <a:tr h="18941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+mj-lt"/>
                        </a:rPr>
                        <a:t>3.7. </a:t>
                      </a:r>
                      <a:r>
                        <a:rPr lang="es-CO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Deporte, recreación, cultura, juego, </a:t>
                      </a:r>
                      <a:r>
                        <a:rPr lang="es-CO" sz="12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CTel</a:t>
                      </a:r>
                      <a:r>
                        <a:rPr lang="es-CO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y medio ambiente. </a:t>
                      </a:r>
                      <a:endParaRPr lang="es-CO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7" marR="37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87193366"/>
                  </a:ext>
                </a:extLst>
              </a:tr>
              <a:tr h="18941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+mj-lt"/>
                        </a:rPr>
                        <a:t>3.8. Sexualidad autónoma y responsable.</a:t>
                      </a:r>
                      <a:endParaRPr lang="es-CO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7" marR="37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10261899"/>
                  </a:ext>
                </a:extLst>
              </a:tr>
              <a:tr h="18941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+mj-lt"/>
                        </a:rPr>
                        <a:t>3.9. Oportunidades para la transición a la juventud.</a:t>
                      </a:r>
                      <a:endParaRPr lang="es-CO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7" marR="37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64587952"/>
                  </a:ext>
                </a:extLst>
              </a:tr>
              <a:tr h="189418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Transversales</a:t>
                      </a:r>
                      <a:endParaRPr lang="es-CO" sz="1200" dirty="0">
                        <a:solidFill>
                          <a:schemeClr val="tx2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7" marR="37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4.1. Familia y Cuidado</a:t>
                      </a:r>
                      <a:endParaRPr lang="es-CO" sz="1200" dirty="0">
                        <a:solidFill>
                          <a:schemeClr val="tx2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7" marR="37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01201617"/>
                  </a:ext>
                </a:extLst>
              </a:tr>
              <a:tr h="189418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05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7" marR="37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4.2. Gobierno y capacidades fortalecidas.</a:t>
                      </a:r>
                      <a:endParaRPr lang="es-CO" sz="1200" dirty="0">
                        <a:solidFill>
                          <a:schemeClr val="tx2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7" marR="37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172057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05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7" marR="37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4.3. Superación de la Pobreza.</a:t>
                      </a:r>
                      <a:endParaRPr lang="es-CO" sz="1200" dirty="0">
                        <a:solidFill>
                          <a:schemeClr val="tx2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7" marR="37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48820721"/>
                  </a:ext>
                </a:extLst>
              </a:tr>
              <a:tr h="189418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05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7" marR="37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4.4. Tics y virtualización de las atenciones.</a:t>
                      </a:r>
                      <a:endParaRPr lang="es-CO" sz="1200" dirty="0">
                        <a:solidFill>
                          <a:schemeClr val="tx2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07" marR="37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8171951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FB774DF6-FA2D-FB88-BC18-17EFB1308931}"/>
              </a:ext>
            </a:extLst>
          </p:cNvPr>
          <p:cNvSpPr txBox="1"/>
          <p:nvPr/>
        </p:nvSpPr>
        <p:spPr>
          <a:xfrm>
            <a:off x="7852221" y="2510129"/>
            <a:ext cx="36855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1800" dirty="0">
                <a:latin typeface="Avenir Book"/>
                <a:cs typeface="Avenir Book"/>
              </a:rPr>
              <a:t>El registro de la inversión se clasifica de acuerdo con la etapa del curso de vida y con la asociación de categorías de gasto. </a:t>
            </a:r>
          </a:p>
          <a:p>
            <a:endParaRPr lang="es-CO" dirty="0">
              <a:latin typeface="Avenir Book"/>
            </a:endParaRPr>
          </a:p>
          <a:p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8895A10A-484F-07A5-26BA-D1A378FCF0BC}"/>
              </a:ext>
            </a:extLst>
          </p:cNvPr>
          <p:cNvSpPr/>
          <p:nvPr/>
        </p:nvSpPr>
        <p:spPr>
          <a:xfrm>
            <a:off x="495838" y="798199"/>
            <a:ext cx="3847459" cy="6195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8105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9963774F-53E2-CA46-9C39-074E1F20A76D}"/>
              </a:ext>
            </a:extLst>
          </p:cNvPr>
          <p:cNvSpPr/>
          <p:nvPr/>
        </p:nvSpPr>
        <p:spPr>
          <a:xfrm>
            <a:off x="1" y="5978102"/>
            <a:ext cx="12278600" cy="965839"/>
          </a:xfrm>
          <a:prstGeom prst="rect">
            <a:avLst/>
          </a:prstGeom>
          <a:solidFill>
            <a:srgbClr val="0070C0">
              <a:alpha val="1285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9BA8B539-CCAC-7D43-8756-AB7259300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99" y="5278258"/>
            <a:ext cx="12192000" cy="159616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E631B00-97F1-7442-A739-2DA75F5D6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3837" y="0"/>
            <a:ext cx="2508163" cy="1559629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D5465317-AE13-CA04-BC97-10DE5FCF7BB2}"/>
              </a:ext>
            </a:extLst>
          </p:cNvPr>
          <p:cNvSpPr txBox="1"/>
          <p:nvPr/>
        </p:nvSpPr>
        <p:spPr>
          <a:xfrm>
            <a:off x="22183" y="65524"/>
            <a:ext cx="12421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376863" algn="l"/>
              </a:tabLst>
            </a:pPr>
            <a:r>
              <a:rPr lang="es-ES" sz="4800" b="1" dirty="0">
                <a:solidFill>
                  <a:srgbClr val="0070C0"/>
                </a:solidFill>
              </a:rPr>
              <a:t>¿</a:t>
            </a:r>
            <a:r>
              <a:rPr lang="es-ES_tradnl" sz="4800" b="1" dirty="0">
                <a:solidFill>
                  <a:srgbClr val="0070C0"/>
                </a:solidFill>
              </a:rPr>
              <a:t>Cuál es la utilidad del Trazador</a:t>
            </a:r>
            <a:r>
              <a:rPr lang="es-CO" sz="48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8895A10A-484F-07A5-26BA-D1A378FCF0BC}"/>
              </a:ext>
            </a:extLst>
          </p:cNvPr>
          <p:cNvSpPr/>
          <p:nvPr/>
        </p:nvSpPr>
        <p:spPr>
          <a:xfrm>
            <a:off x="495838" y="934749"/>
            <a:ext cx="3847459" cy="6195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209530421"/>
              </p:ext>
            </p:extLst>
          </p:nvPr>
        </p:nvGraphicFramePr>
        <p:xfrm>
          <a:off x="428802" y="1517584"/>
          <a:ext cx="11429227" cy="4156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70411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9963774F-53E2-CA46-9C39-074E1F20A76D}"/>
              </a:ext>
            </a:extLst>
          </p:cNvPr>
          <p:cNvSpPr/>
          <p:nvPr/>
        </p:nvSpPr>
        <p:spPr>
          <a:xfrm>
            <a:off x="1" y="5978102"/>
            <a:ext cx="12278600" cy="965839"/>
          </a:xfrm>
          <a:prstGeom prst="rect">
            <a:avLst/>
          </a:prstGeom>
          <a:solidFill>
            <a:srgbClr val="0070C0">
              <a:alpha val="1285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9BA8B539-CCAC-7D43-8756-AB7259300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99" y="5278258"/>
            <a:ext cx="12192000" cy="159616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E631B00-97F1-7442-A739-2DA75F5D6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7897" y="1"/>
            <a:ext cx="2214103" cy="1376776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D5465317-AE13-CA04-BC97-10DE5FCF7BB2}"/>
              </a:ext>
            </a:extLst>
          </p:cNvPr>
          <p:cNvSpPr txBox="1"/>
          <p:nvPr/>
        </p:nvSpPr>
        <p:spPr>
          <a:xfrm>
            <a:off x="197903" y="82019"/>
            <a:ext cx="9878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376863" algn="l"/>
              </a:tabLst>
            </a:pPr>
            <a:r>
              <a:rPr lang="es-ES_tradnl" sz="4800" b="1" dirty="0">
                <a:solidFill>
                  <a:srgbClr val="0070C0"/>
                </a:solidFill>
              </a:rPr>
              <a:t>Criterios para la clasificación del gasto</a:t>
            </a:r>
            <a:endParaRPr lang="es-CO" sz="4800" b="1" dirty="0">
              <a:solidFill>
                <a:srgbClr val="0070C0"/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8895A10A-484F-07A5-26BA-D1A378FCF0BC}"/>
              </a:ext>
            </a:extLst>
          </p:cNvPr>
          <p:cNvSpPr/>
          <p:nvPr/>
        </p:nvSpPr>
        <p:spPr>
          <a:xfrm>
            <a:off x="413371" y="951226"/>
            <a:ext cx="3847459" cy="6195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853665094"/>
              </p:ext>
            </p:extLst>
          </p:nvPr>
        </p:nvGraphicFramePr>
        <p:xfrm>
          <a:off x="481715" y="1055711"/>
          <a:ext cx="11095943" cy="4866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840532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3035</TotalTime>
  <Words>1062</Words>
  <Application>Microsoft Macintosh PowerPoint</Application>
  <PresentationFormat>Personalizado</PresentationFormat>
  <Paragraphs>89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NATALY DLVG</cp:lastModifiedBy>
  <cp:revision>64</cp:revision>
  <dcterms:created xsi:type="dcterms:W3CDTF">2022-12-05T13:52:29Z</dcterms:created>
  <dcterms:modified xsi:type="dcterms:W3CDTF">2023-05-18T03:56:01Z</dcterms:modified>
</cp:coreProperties>
</file>