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5"/>
  </p:notesMasterIdLst>
  <p:sldIdLst>
    <p:sldId id="375" r:id="rId3"/>
    <p:sldId id="316" r:id="rId4"/>
    <p:sldId id="522" r:id="rId5"/>
    <p:sldId id="537" r:id="rId6"/>
    <p:sldId id="536" r:id="rId7"/>
    <p:sldId id="530" r:id="rId8"/>
    <p:sldId id="532" r:id="rId9"/>
    <p:sldId id="533" r:id="rId10"/>
    <p:sldId id="534" r:id="rId11"/>
    <p:sldId id="535" r:id="rId12"/>
    <p:sldId id="538" r:id="rId13"/>
    <p:sldId id="545" r:id="rId14"/>
    <p:sldId id="539" r:id="rId15"/>
    <p:sldId id="485" r:id="rId16"/>
    <p:sldId id="497" r:id="rId17"/>
    <p:sldId id="483" r:id="rId18"/>
    <p:sldId id="484" r:id="rId19"/>
    <p:sldId id="487" r:id="rId20"/>
    <p:sldId id="489" r:id="rId21"/>
    <p:sldId id="490" r:id="rId22"/>
    <p:sldId id="492" r:id="rId23"/>
    <p:sldId id="488" r:id="rId24"/>
    <p:sldId id="519" r:id="rId25"/>
    <p:sldId id="527" r:id="rId26"/>
    <p:sldId id="528" r:id="rId27"/>
    <p:sldId id="529" r:id="rId28"/>
    <p:sldId id="525" r:id="rId29"/>
    <p:sldId id="542" r:id="rId30"/>
    <p:sldId id="540" r:id="rId31"/>
    <p:sldId id="498" r:id="rId32"/>
    <p:sldId id="499" r:id="rId33"/>
    <p:sldId id="500" r:id="rId34"/>
    <p:sldId id="501" r:id="rId35"/>
    <p:sldId id="502" r:id="rId36"/>
    <p:sldId id="503" r:id="rId37"/>
    <p:sldId id="504" r:id="rId38"/>
    <p:sldId id="543" r:id="rId39"/>
    <p:sldId id="544" r:id="rId40"/>
    <p:sldId id="505" r:id="rId41"/>
    <p:sldId id="506" r:id="rId42"/>
    <p:sldId id="507" r:id="rId43"/>
    <p:sldId id="508" r:id="rId44"/>
    <p:sldId id="509" r:id="rId45"/>
    <p:sldId id="510" r:id="rId46"/>
    <p:sldId id="511" r:id="rId47"/>
    <p:sldId id="512" r:id="rId48"/>
    <p:sldId id="513" r:id="rId49"/>
    <p:sldId id="514" r:id="rId50"/>
    <p:sldId id="515" r:id="rId51"/>
    <p:sldId id="517" r:id="rId52"/>
    <p:sldId id="516" r:id="rId53"/>
    <p:sldId id="520" r:id="rId54"/>
  </p:sldIdLst>
  <p:sldSz cx="9144000" cy="6858000" type="screen4x3"/>
  <p:notesSz cx="6985000" cy="92837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ana Marcela Aguirre Torres" initials="YMAT" lastIdx="1" clrIdx="0">
    <p:extLst>
      <p:ext uri="{19B8F6BF-5375-455C-9EA6-DF929625EA0E}">
        <p15:presenceInfo xmlns:p15="http://schemas.microsoft.com/office/powerpoint/2012/main" userId="S-1-5-21-1688138741-2183730592-1610017671-51587" providerId="AD"/>
      </p:ext>
    </p:extLst>
  </p:cmAuthor>
  <p:cmAuthor id="2" name="Jairo Alfredo Sanchez Diaz" initials="JASD" lastIdx="2" clrIdx="1">
    <p:extLst>
      <p:ext uri="{19B8F6BF-5375-455C-9EA6-DF929625EA0E}">
        <p15:presenceInfo xmlns:p15="http://schemas.microsoft.com/office/powerpoint/2012/main" userId="S-1-5-21-1688138741-2183730592-1610017671-47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A9D18E"/>
    <a:srgbClr val="1CA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snapToObjects="1">
      <p:cViewPr varScale="1">
        <p:scale>
          <a:sx n="75" d="100"/>
          <a:sy n="75" d="100"/>
        </p:scale>
        <p:origin x="366" y="72"/>
      </p:cViewPr>
      <p:guideLst>
        <p:guide orient="horz" pos="2160"/>
        <p:guide pos="2880"/>
      </p:guideLst>
    </p:cSldViewPr>
  </p:slideViewPr>
  <p:notesTextViewPr>
    <p:cViewPr>
      <p:scale>
        <a:sx n="3" d="2"/>
        <a:sy n="3" d="2"/>
      </p:scale>
      <p:origin x="0" y="0"/>
    </p:cViewPr>
  </p:notesTextViewPr>
  <p:sorterViewPr>
    <p:cViewPr>
      <p:scale>
        <a:sx n="100" d="100"/>
        <a:sy n="100" d="100"/>
      </p:scale>
      <p:origin x="0" y="-84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sanchez\Documents\2018\00.%20CommonKADS%20-%20KM\MIPG-Municipios\18.06.26.PreliminaresDiagnostico.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Respuestas al diagnóstico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Resultados!$A$2:$A$6</c:f>
              <c:strCache>
                <c:ptCount val="5"/>
                <c:pt idx="0">
                  <c:v>Alcaldía</c:v>
                </c:pt>
                <c:pt idx="1">
                  <c:v>ESE u Hospital</c:v>
                </c:pt>
                <c:pt idx="2">
                  <c:v>Empresa descentralizada municipal</c:v>
                </c:pt>
                <c:pt idx="3">
                  <c:v>Concejo</c:v>
                </c:pt>
                <c:pt idx="4">
                  <c:v>Empresa descentralizada departamental</c:v>
                </c:pt>
              </c:strCache>
            </c:strRef>
          </c:cat>
          <c:val>
            <c:numRef>
              <c:f>Resultados!$B$2:$B$6</c:f>
              <c:numCache>
                <c:formatCode>General</c:formatCode>
                <c:ptCount val="5"/>
                <c:pt idx="0">
                  <c:v>45</c:v>
                </c:pt>
                <c:pt idx="1">
                  <c:v>11</c:v>
                </c:pt>
                <c:pt idx="2">
                  <c:v>10</c:v>
                </c:pt>
                <c:pt idx="3">
                  <c:v>1</c:v>
                </c:pt>
                <c:pt idx="4">
                  <c:v>1</c:v>
                </c:pt>
              </c:numCache>
            </c:numRef>
          </c:val>
        </c:ser>
        <c:dLbls>
          <c:showLegendKey val="0"/>
          <c:showVal val="0"/>
          <c:showCatName val="0"/>
          <c:showSerName val="0"/>
          <c:showPercent val="0"/>
          <c:showBubbleSize val="0"/>
        </c:dLbls>
        <c:gapWidth val="12"/>
        <c:axId val="132015712"/>
        <c:axId val="132016272"/>
      </c:barChart>
      <c:catAx>
        <c:axId val="13201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2016272"/>
        <c:crosses val="autoZero"/>
        <c:auto val="1"/>
        <c:lblAlgn val="ctr"/>
        <c:lblOffset val="100"/>
        <c:noMultiLvlLbl val="0"/>
      </c:catAx>
      <c:valAx>
        <c:axId val="13201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2015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2D624-EAAE-4253-8258-5CE36A49F79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76BA2B3-4CD7-417C-9953-C98F6180C998}">
      <dgm:prSet phldrT="[Text]" custT="1"/>
      <dgm:spPr/>
      <dgm:t>
        <a:bodyPr/>
        <a:lstStyle/>
        <a:p>
          <a:r>
            <a:rPr lang="en-US" sz="1700" b="1" dirty="0" smtClean="0">
              <a:latin typeface="Arial" panose="020B0604020202020204" pitchFamily="34" charset="0"/>
              <a:cs typeface="Arial" panose="020B0604020202020204" pitchFamily="34" charset="0"/>
            </a:rPr>
            <a:t>R.FELICIDAD</a:t>
          </a:r>
          <a:endParaRPr lang="en-US" sz="1700" b="1" dirty="0">
            <a:latin typeface="Arial" panose="020B0604020202020204" pitchFamily="34" charset="0"/>
            <a:cs typeface="Arial" panose="020B0604020202020204" pitchFamily="34" charset="0"/>
          </a:endParaRPr>
        </a:p>
      </dgm:t>
    </dgm:pt>
    <dgm:pt modelId="{61AE1CA9-DBA7-4F07-B339-AB0401DE78BB}" type="parTrans" cxnId="{C9BE11F9-C42F-4BEF-BFB6-D84B15E0CDB6}">
      <dgm:prSet/>
      <dgm:spPr/>
      <dgm:t>
        <a:bodyPr/>
        <a:lstStyle/>
        <a:p>
          <a:endParaRPr lang="en-US" sz="1800">
            <a:latin typeface="Arial" panose="020B0604020202020204" pitchFamily="34" charset="0"/>
            <a:cs typeface="Arial" panose="020B0604020202020204" pitchFamily="34" charset="0"/>
          </a:endParaRPr>
        </a:p>
      </dgm:t>
    </dgm:pt>
    <dgm:pt modelId="{5D986D39-7F0F-4B9B-9C32-C4E2E10AC7A7}" type="sibTrans" cxnId="{C9BE11F9-C42F-4BEF-BFB6-D84B15E0CDB6}">
      <dgm:prSet/>
      <dgm:spPr/>
      <dgm:t>
        <a:bodyPr/>
        <a:lstStyle/>
        <a:p>
          <a:endParaRPr lang="en-US" sz="1800">
            <a:latin typeface="Arial" panose="020B0604020202020204" pitchFamily="34" charset="0"/>
            <a:cs typeface="Arial" panose="020B0604020202020204" pitchFamily="34" charset="0"/>
          </a:endParaRPr>
        </a:p>
      </dgm:t>
    </dgm:pt>
    <dgm:pt modelId="{24B92783-113D-405F-B9F3-DE3772126933}">
      <dgm:prSet phldrT="[Text]" custT="1"/>
      <dgm:spPr/>
      <dgm:t>
        <a:bodyPr/>
        <a:lstStyle/>
        <a:p>
          <a:r>
            <a:rPr lang="en-US" sz="1200" dirty="0" smtClean="0">
              <a:latin typeface="Arial" panose="020B0604020202020204" pitchFamily="34" charset="0"/>
              <a:cs typeface="Arial" panose="020B0604020202020204" pitchFamily="34" charset="0"/>
            </a:rPr>
            <a:t>ENTORNO</a:t>
          </a:r>
          <a:endParaRPr lang="en-US" sz="1200" dirty="0">
            <a:latin typeface="Arial" panose="020B0604020202020204" pitchFamily="34" charset="0"/>
            <a:cs typeface="Arial" panose="020B0604020202020204" pitchFamily="34" charset="0"/>
          </a:endParaRPr>
        </a:p>
      </dgm:t>
    </dgm:pt>
    <dgm:pt modelId="{EAB41D3C-1C33-4EE5-860A-04715556B93D}" type="parTrans" cxnId="{0C3FA1A0-EDAE-4643-9382-B9CB6BAA6EFA}">
      <dgm:prSet/>
      <dgm:spPr/>
      <dgm:t>
        <a:bodyPr/>
        <a:lstStyle/>
        <a:p>
          <a:endParaRPr lang="en-US" sz="1800">
            <a:latin typeface="Arial" panose="020B0604020202020204" pitchFamily="34" charset="0"/>
            <a:cs typeface="Arial" panose="020B0604020202020204" pitchFamily="34" charset="0"/>
          </a:endParaRPr>
        </a:p>
      </dgm:t>
    </dgm:pt>
    <dgm:pt modelId="{F7B2F7C4-46B2-4D0E-AB48-B08B39F506F7}" type="sibTrans" cxnId="{0C3FA1A0-EDAE-4643-9382-B9CB6BAA6EFA}">
      <dgm:prSet/>
      <dgm:spPr/>
      <dgm:t>
        <a:bodyPr/>
        <a:lstStyle/>
        <a:p>
          <a:endParaRPr lang="en-US" sz="1800">
            <a:latin typeface="Arial" panose="020B0604020202020204" pitchFamily="34" charset="0"/>
            <a:cs typeface="Arial" panose="020B0604020202020204" pitchFamily="34" charset="0"/>
          </a:endParaRPr>
        </a:p>
      </dgm:t>
    </dgm:pt>
    <dgm:pt modelId="{C033462F-9579-4A91-8C93-DB2E8AE1866D}">
      <dgm:prSet phldrT="[Text]" custT="1"/>
      <dgm:spPr/>
      <dgm:t>
        <a:bodyPr/>
        <a:lstStyle/>
        <a:p>
          <a:r>
            <a:rPr lang="en-US" sz="1200" dirty="0" smtClean="0">
              <a:latin typeface="Arial" panose="020B0604020202020204" pitchFamily="34" charset="0"/>
              <a:cs typeface="Arial" panose="020B0604020202020204" pitchFamily="34" charset="0"/>
            </a:rPr>
            <a:t>EQUILIBRIO</a:t>
          </a:r>
          <a:endParaRPr lang="en-US" sz="1200" dirty="0">
            <a:latin typeface="Arial" panose="020B0604020202020204" pitchFamily="34" charset="0"/>
            <a:cs typeface="Arial" panose="020B0604020202020204" pitchFamily="34" charset="0"/>
          </a:endParaRPr>
        </a:p>
      </dgm:t>
    </dgm:pt>
    <dgm:pt modelId="{32C8916A-91E6-445D-BFE3-36595C25B63B}" type="parTrans" cxnId="{C9AC6E28-ED96-4A00-A620-426B457AE5C0}">
      <dgm:prSet/>
      <dgm:spPr/>
      <dgm:t>
        <a:bodyPr/>
        <a:lstStyle/>
        <a:p>
          <a:endParaRPr lang="en-US" sz="1800">
            <a:latin typeface="Arial" panose="020B0604020202020204" pitchFamily="34" charset="0"/>
            <a:cs typeface="Arial" panose="020B0604020202020204" pitchFamily="34" charset="0"/>
          </a:endParaRPr>
        </a:p>
      </dgm:t>
    </dgm:pt>
    <dgm:pt modelId="{DEDA5BC9-FEC2-4078-910C-A1C8E273E7ED}" type="sibTrans" cxnId="{C9AC6E28-ED96-4A00-A620-426B457AE5C0}">
      <dgm:prSet/>
      <dgm:spPr/>
      <dgm:t>
        <a:bodyPr/>
        <a:lstStyle/>
        <a:p>
          <a:endParaRPr lang="en-US" sz="1800">
            <a:latin typeface="Arial" panose="020B0604020202020204" pitchFamily="34" charset="0"/>
            <a:cs typeface="Arial" panose="020B0604020202020204" pitchFamily="34" charset="0"/>
          </a:endParaRPr>
        </a:p>
      </dgm:t>
    </dgm:pt>
    <dgm:pt modelId="{E218BEFC-14D6-4E5F-AFD3-C6BF62B47B94}">
      <dgm:prSet phldrT="[Text]" custT="1"/>
      <dgm:spPr/>
      <dgm:t>
        <a:bodyPr/>
        <a:lstStyle/>
        <a:p>
          <a:r>
            <a:rPr lang="en-US" sz="1700" b="1" dirty="0" smtClean="0">
              <a:latin typeface="Arial" panose="020B0604020202020204" pitchFamily="34" charset="0"/>
              <a:cs typeface="Arial" panose="020B0604020202020204" pitchFamily="34" charset="0"/>
            </a:rPr>
            <a:t>R.CRECIMIENTO</a:t>
          </a:r>
          <a:endParaRPr lang="en-US" sz="1700" b="1" dirty="0">
            <a:latin typeface="Arial" panose="020B0604020202020204" pitchFamily="34" charset="0"/>
            <a:cs typeface="Arial" panose="020B0604020202020204" pitchFamily="34" charset="0"/>
          </a:endParaRPr>
        </a:p>
      </dgm:t>
    </dgm:pt>
    <dgm:pt modelId="{98ACFA47-2DD2-4EFF-9DB0-CE939F35488B}" type="parTrans" cxnId="{530D7322-0EA3-49E8-9F24-00D2074B3414}">
      <dgm:prSet/>
      <dgm:spPr/>
      <dgm:t>
        <a:bodyPr/>
        <a:lstStyle/>
        <a:p>
          <a:endParaRPr lang="en-US" sz="1800">
            <a:latin typeface="Arial" panose="020B0604020202020204" pitchFamily="34" charset="0"/>
            <a:cs typeface="Arial" panose="020B0604020202020204" pitchFamily="34" charset="0"/>
          </a:endParaRPr>
        </a:p>
      </dgm:t>
    </dgm:pt>
    <dgm:pt modelId="{EC81A5BA-C7D3-4159-A82F-BB7E85BAFC75}" type="sibTrans" cxnId="{530D7322-0EA3-49E8-9F24-00D2074B3414}">
      <dgm:prSet/>
      <dgm:spPr/>
      <dgm:t>
        <a:bodyPr/>
        <a:lstStyle/>
        <a:p>
          <a:endParaRPr lang="en-US" sz="1800">
            <a:latin typeface="Arial" panose="020B0604020202020204" pitchFamily="34" charset="0"/>
            <a:cs typeface="Arial" panose="020B0604020202020204" pitchFamily="34" charset="0"/>
          </a:endParaRPr>
        </a:p>
      </dgm:t>
    </dgm:pt>
    <dgm:pt modelId="{2A42F23B-894A-4D47-BF0B-9DAF2A99BD82}">
      <dgm:prSet phldrT="[Text]" custT="1"/>
      <dgm:spPr/>
      <dgm:t>
        <a:bodyPr/>
        <a:lstStyle/>
        <a:p>
          <a:r>
            <a:rPr lang="en-US" sz="1200" dirty="0" smtClean="0">
              <a:latin typeface="Arial" panose="020B0604020202020204" pitchFamily="34" charset="0"/>
              <a:cs typeface="Arial" panose="020B0604020202020204" pitchFamily="34" charset="0"/>
            </a:rPr>
            <a:t>LIDERAZGO</a:t>
          </a:r>
          <a:endParaRPr lang="en-US" sz="1200" dirty="0">
            <a:latin typeface="Arial" panose="020B0604020202020204" pitchFamily="34" charset="0"/>
            <a:cs typeface="Arial" panose="020B0604020202020204" pitchFamily="34" charset="0"/>
          </a:endParaRPr>
        </a:p>
      </dgm:t>
    </dgm:pt>
    <dgm:pt modelId="{5BBF3F50-D02D-4439-98FF-C40C2DA273F9}" type="parTrans" cxnId="{70C449B8-CF93-47AD-9545-858E52A75962}">
      <dgm:prSet/>
      <dgm:spPr/>
      <dgm:t>
        <a:bodyPr/>
        <a:lstStyle/>
        <a:p>
          <a:endParaRPr lang="en-US" sz="1800">
            <a:latin typeface="Arial" panose="020B0604020202020204" pitchFamily="34" charset="0"/>
            <a:cs typeface="Arial" panose="020B0604020202020204" pitchFamily="34" charset="0"/>
          </a:endParaRPr>
        </a:p>
      </dgm:t>
    </dgm:pt>
    <dgm:pt modelId="{2CD96862-DD58-440D-9962-FC9C963D8FBD}" type="sibTrans" cxnId="{70C449B8-CF93-47AD-9545-858E52A75962}">
      <dgm:prSet/>
      <dgm:spPr/>
      <dgm:t>
        <a:bodyPr/>
        <a:lstStyle/>
        <a:p>
          <a:endParaRPr lang="en-US" sz="1800">
            <a:latin typeface="Arial" panose="020B0604020202020204" pitchFamily="34" charset="0"/>
            <a:cs typeface="Arial" panose="020B0604020202020204" pitchFamily="34" charset="0"/>
          </a:endParaRPr>
        </a:p>
      </dgm:t>
    </dgm:pt>
    <dgm:pt modelId="{9E7AAC3E-7EA5-4B2B-8120-4796BC96E82D}">
      <dgm:prSet phldrT="[Text]" custT="1"/>
      <dgm:spPr/>
      <dgm:t>
        <a:bodyPr/>
        <a:lstStyle/>
        <a:p>
          <a:r>
            <a:rPr lang="en-US" sz="1200" dirty="0" smtClean="0">
              <a:latin typeface="Arial" panose="020B0604020202020204" pitchFamily="34" charset="0"/>
              <a:cs typeface="Arial" panose="020B0604020202020204" pitchFamily="34" charset="0"/>
            </a:rPr>
            <a:t>METAS</a:t>
          </a:r>
          <a:endParaRPr lang="en-US" sz="1200" dirty="0">
            <a:latin typeface="Arial" panose="020B0604020202020204" pitchFamily="34" charset="0"/>
            <a:cs typeface="Arial" panose="020B0604020202020204" pitchFamily="34" charset="0"/>
          </a:endParaRPr>
        </a:p>
      </dgm:t>
    </dgm:pt>
    <dgm:pt modelId="{AF7FD307-5375-43F2-8B68-1CA3D72054BB}" type="parTrans" cxnId="{DA444CE4-2159-4200-A0CD-1B742F13A2F6}">
      <dgm:prSet/>
      <dgm:spPr/>
      <dgm:t>
        <a:bodyPr/>
        <a:lstStyle/>
        <a:p>
          <a:endParaRPr lang="en-US" sz="1800">
            <a:latin typeface="Arial" panose="020B0604020202020204" pitchFamily="34" charset="0"/>
            <a:cs typeface="Arial" panose="020B0604020202020204" pitchFamily="34" charset="0"/>
          </a:endParaRPr>
        </a:p>
      </dgm:t>
    </dgm:pt>
    <dgm:pt modelId="{B0BA8D08-07C6-4B2D-917B-D15F2CB14C78}" type="sibTrans" cxnId="{DA444CE4-2159-4200-A0CD-1B742F13A2F6}">
      <dgm:prSet/>
      <dgm:spPr/>
      <dgm:t>
        <a:bodyPr/>
        <a:lstStyle/>
        <a:p>
          <a:endParaRPr lang="en-US" sz="1800">
            <a:latin typeface="Arial" panose="020B0604020202020204" pitchFamily="34" charset="0"/>
            <a:cs typeface="Arial" panose="020B0604020202020204" pitchFamily="34" charset="0"/>
          </a:endParaRPr>
        </a:p>
      </dgm:t>
    </dgm:pt>
    <dgm:pt modelId="{79AB5E0E-2AF1-4706-A18D-03E4EF07CBE9}">
      <dgm:prSet phldrT="[Text]" custT="1"/>
      <dgm:spPr/>
      <dgm:t>
        <a:bodyPr/>
        <a:lstStyle/>
        <a:p>
          <a:r>
            <a:rPr lang="en-US" sz="1700" b="1" dirty="0" smtClean="0">
              <a:latin typeface="Arial" panose="020B0604020202020204" pitchFamily="34" charset="0"/>
              <a:cs typeface="Arial" panose="020B0604020202020204" pitchFamily="34" charset="0"/>
            </a:rPr>
            <a:t>R.SERVICIO</a:t>
          </a:r>
          <a:endParaRPr lang="en-US" sz="1700" b="1" dirty="0">
            <a:latin typeface="Arial" panose="020B0604020202020204" pitchFamily="34" charset="0"/>
            <a:cs typeface="Arial" panose="020B0604020202020204" pitchFamily="34" charset="0"/>
          </a:endParaRPr>
        </a:p>
      </dgm:t>
    </dgm:pt>
    <dgm:pt modelId="{1F6B6D65-6C87-4817-9B3E-9B26CBE53AE0}" type="parTrans" cxnId="{905766A2-5CF3-4078-A4B0-FA1D1D5FFBDA}">
      <dgm:prSet/>
      <dgm:spPr/>
      <dgm:t>
        <a:bodyPr/>
        <a:lstStyle/>
        <a:p>
          <a:endParaRPr lang="en-US" sz="1800">
            <a:latin typeface="Arial" panose="020B0604020202020204" pitchFamily="34" charset="0"/>
            <a:cs typeface="Arial" panose="020B0604020202020204" pitchFamily="34" charset="0"/>
          </a:endParaRPr>
        </a:p>
      </dgm:t>
    </dgm:pt>
    <dgm:pt modelId="{6BC02963-AB3C-44A2-AE12-AEA167C6B3E1}" type="sibTrans" cxnId="{905766A2-5CF3-4078-A4B0-FA1D1D5FFBDA}">
      <dgm:prSet/>
      <dgm:spPr/>
      <dgm:t>
        <a:bodyPr/>
        <a:lstStyle/>
        <a:p>
          <a:endParaRPr lang="en-US" sz="1800">
            <a:latin typeface="Arial" panose="020B0604020202020204" pitchFamily="34" charset="0"/>
            <a:cs typeface="Arial" panose="020B0604020202020204" pitchFamily="34" charset="0"/>
          </a:endParaRPr>
        </a:p>
      </dgm:t>
    </dgm:pt>
    <dgm:pt modelId="{9B63B854-29D8-409B-9B46-24912F2C099B}">
      <dgm:prSet phldrT="[Text]" custT="1"/>
      <dgm:spPr/>
      <dgm:t>
        <a:bodyPr/>
        <a:lstStyle/>
        <a:p>
          <a:r>
            <a:rPr lang="en-US" sz="1200" dirty="0" smtClean="0">
              <a:latin typeface="Arial" panose="020B0604020202020204" pitchFamily="34" charset="0"/>
              <a:cs typeface="Arial" panose="020B0604020202020204" pitchFamily="34" charset="0"/>
            </a:rPr>
            <a:t>CULTURA DE CONTROL</a:t>
          </a:r>
          <a:endParaRPr lang="en-US" sz="1200" dirty="0">
            <a:latin typeface="Arial" panose="020B0604020202020204" pitchFamily="34" charset="0"/>
            <a:cs typeface="Arial" panose="020B0604020202020204" pitchFamily="34" charset="0"/>
          </a:endParaRPr>
        </a:p>
      </dgm:t>
    </dgm:pt>
    <dgm:pt modelId="{30FA7D74-6CF4-4BE9-A539-261CBDBFC2C9}" type="parTrans" cxnId="{4645EF19-5327-4DCC-93F7-9AC37ACCC12E}">
      <dgm:prSet/>
      <dgm:spPr/>
      <dgm:t>
        <a:bodyPr/>
        <a:lstStyle/>
        <a:p>
          <a:endParaRPr lang="en-US" sz="1800">
            <a:latin typeface="Arial" panose="020B0604020202020204" pitchFamily="34" charset="0"/>
            <a:cs typeface="Arial" panose="020B0604020202020204" pitchFamily="34" charset="0"/>
          </a:endParaRPr>
        </a:p>
      </dgm:t>
    </dgm:pt>
    <dgm:pt modelId="{D22762B0-91F6-4AC5-9747-71DE5E66105D}" type="sibTrans" cxnId="{4645EF19-5327-4DCC-93F7-9AC37ACCC12E}">
      <dgm:prSet/>
      <dgm:spPr/>
      <dgm:t>
        <a:bodyPr/>
        <a:lstStyle/>
        <a:p>
          <a:endParaRPr lang="en-US" sz="1800">
            <a:latin typeface="Arial" panose="020B0604020202020204" pitchFamily="34" charset="0"/>
            <a:cs typeface="Arial" panose="020B0604020202020204" pitchFamily="34" charset="0"/>
          </a:endParaRPr>
        </a:p>
      </dgm:t>
    </dgm:pt>
    <dgm:pt modelId="{AED110D5-D00C-4BFD-9138-7B0E4F0BAF54}">
      <dgm:prSet phldrT="[Text]" custT="1"/>
      <dgm:spPr/>
      <dgm:t>
        <a:bodyPr/>
        <a:lstStyle/>
        <a:p>
          <a:r>
            <a:rPr lang="en-US" sz="1200" dirty="0" smtClean="0">
              <a:latin typeface="Arial" panose="020B0604020202020204" pitchFamily="34" charset="0"/>
              <a:cs typeface="Arial" panose="020B0604020202020204" pitchFamily="34" charset="0"/>
            </a:rPr>
            <a:t>INNOVACION PARA EL CONTROL</a:t>
          </a:r>
          <a:endParaRPr lang="en-US" sz="1200" dirty="0">
            <a:latin typeface="Arial" panose="020B0604020202020204" pitchFamily="34" charset="0"/>
            <a:cs typeface="Arial" panose="020B0604020202020204" pitchFamily="34" charset="0"/>
          </a:endParaRPr>
        </a:p>
      </dgm:t>
    </dgm:pt>
    <dgm:pt modelId="{21267BA6-6560-46B2-A568-F87F78F322C1}" type="parTrans" cxnId="{CC61D833-8F70-4279-BDE5-7FD1167D68CF}">
      <dgm:prSet/>
      <dgm:spPr/>
      <dgm:t>
        <a:bodyPr/>
        <a:lstStyle/>
        <a:p>
          <a:endParaRPr lang="en-US" sz="1800">
            <a:latin typeface="Arial" panose="020B0604020202020204" pitchFamily="34" charset="0"/>
            <a:cs typeface="Arial" panose="020B0604020202020204" pitchFamily="34" charset="0"/>
          </a:endParaRPr>
        </a:p>
      </dgm:t>
    </dgm:pt>
    <dgm:pt modelId="{60443222-3DE6-4ACB-93A0-3E829135C0EC}" type="sibTrans" cxnId="{CC61D833-8F70-4279-BDE5-7FD1167D68CF}">
      <dgm:prSet/>
      <dgm:spPr/>
      <dgm:t>
        <a:bodyPr/>
        <a:lstStyle/>
        <a:p>
          <a:endParaRPr lang="en-US" sz="1800">
            <a:latin typeface="Arial" panose="020B0604020202020204" pitchFamily="34" charset="0"/>
            <a:cs typeface="Arial" panose="020B0604020202020204" pitchFamily="34" charset="0"/>
          </a:endParaRPr>
        </a:p>
      </dgm:t>
    </dgm:pt>
    <dgm:pt modelId="{3F11DA62-03DD-4B26-9F12-A9DAD5AA772A}">
      <dgm:prSet phldrT="[Text]" custT="1"/>
      <dgm:spPr/>
      <dgm:t>
        <a:bodyPr/>
        <a:lstStyle/>
        <a:p>
          <a:r>
            <a:rPr lang="en-US" sz="1700" b="1" dirty="0" smtClean="0">
              <a:latin typeface="Arial" panose="020B0604020202020204" pitchFamily="34" charset="0"/>
              <a:cs typeface="Arial" panose="020B0604020202020204" pitchFamily="34" charset="0"/>
            </a:rPr>
            <a:t>R.CALIDAD</a:t>
          </a:r>
          <a:endParaRPr lang="en-US" sz="1700" b="1" dirty="0">
            <a:latin typeface="Arial" panose="020B0604020202020204" pitchFamily="34" charset="0"/>
            <a:cs typeface="Arial" panose="020B0604020202020204" pitchFamily="34" charset="0"/>
          </a:endParaRPr>
        </a:p>
      </dgm:t>
    </dgm:pt>
    <dgm:pt modelId="{889874FB-139F-47E7-A8EC-91C18A3A01B9}" type="parTrans" cxnId="{54413638-58B8-4B45-B517-D4AEF682BB6A}">
      <dgm:prSet/>
      <dgm:spPr/>
      <dgm:t>
        <a:bodyPr/>
        <a:lstStyle/>
        <a:p>
          <a:endParaRPr lang="en-US" sz="1800">
            <a:latin typeface="Arial" panose="020B0604020202020204" pitchFamily="34" charset="0"/>
            <a:cs typeface="Arial" panose="020B0604020202020204" pitchFamily="34" charset="0"/>
          </a:endParaRPr>
        </a:p>
      </dgm:t>
    </dgm:pt>
    <dgm:pt modelId="{BB087EE3-A065-4465-B742-C1C9E9CD3EC5}" type="sibTrans" cxnId="{54413638-58B8-4B45-B517-D4AEF682BB6A}">
      <dgm:prSet/>
      <dgm:spPr/>
      <dgm:t>
        <a:bodyPr/>
        <a:lstStyle/>
        <a:p>
          <a:endParaRPr lang="en-US" sz="1800">
            <a:latin typeface="Arial" panose="020B0604020202020204" pitchFamily="34" charset="0"/>
            <a:cs typeface="Arial" panose="020B0604020202020204" pitchFamily="34" charset="0"/>
          </a:endParaRPr>
        </a:p>
      </dgm:t>
    </dgm:pt>
    <dgm:pt modelId="{D177B001-BE76-4DFB-B98E-AC8C1CEA99CE}">
      <dgm:prSet phldrT="[Text]" custT="1"/>
      <dgm:spPr/>
      <dgm:t>
        <a:bodyPr/>
        <a:lstStyle/>
        <a:p>
          <a:r>
            <a:rPr lang="en-US" sz="1700" b="1" dirty="0" smtClean="0">
              <a:latin typeface="Arial" panose="020B0604020202020204" pitchFamily="34" charset="0"/>
              <a:cs typeface="Arial" panose="020B0604020202020204" pitchFamily="34" charset="0"/>
            </a:rPr>
            <a:t>R.DATOS</a:t>
          </a:r>
          <a:endParaRPr lang="en-US" sz="1700" b="1" dirty="0">
            <a:latin typeface="Arial" panose="020B0604020202020204" pitchFamily="34" charset="0"/>
            <a:cs typeface="Arial" panose="020B0604020202020204" pitchFamily="34" charset="0"/>
          </a:endParaRPr>
        </a:p>
      </dgm:t>
    </dgm:pt>
    <dgm:pt modelId="{E8BBC5D1-134C-46B9-9335-1E8122E57895}" type="parTrans" cxnId="{176542DC-05E1-4436-93E7-FC41A8CAF4FC}">
      <dgm:prSet/>
      <dgm:spPr/>
      <dgm:t>
        <a:bodyPr/>
        <a:lstStyle/>
        <a:p>
          <a:endParaRPr lang="en-US" sz="1800">
            <a:latin typeface="Arial" panose="020B0604020202020204" pitchFamily="34" charset="0"/>
            <a:cs typeface="Arial" panose="020B0604020202020204" pitchFamily="34" charset="0"/>
          </a:endParaRPr>
        </a:p>
      </dgm:t>
    </dgm:pt>
    <dgm:pt modelId="{4E31A374-44DC-45F5-8734-46B9C09A9AE8}" type="sibTrans" cxnId="{176542DC-05E1-4436-93E7-FC41A8CAF4FC}">
      <dgm:prSet/>
      <dgm:spPr/>
      <dgm:t>
        <a:bodyPr/>
        <a:lstStyle/>
        <a:p>
          <a:endParaRPr lang="en-US" sz="1800">
            <a:latin typeface="Arial" panose="020B0604020202020204" pitchFamily="34" charset="0"/>
            <a:cs typeface="Arial" panose="020B0604020202020204" pitchFamily="34" charset="0"/>
          </a:endParaRPr>
        </a:p>
      </dgm:t>
    </dgm:pt>
    <dgm:pt modelId="{9736E9EB-4235-4249-840D-AE1D92F38DD0}">
      <dgm:prSet phldrT="[Text]" custT="1"/>
      <dgm:spPr/>
      <dgm:t>
        <a:bodyPr/>
        <a:lstStyle/>
        <a:p>
          <a:r>
            <a:rPr lang="en-US" sz="1700" b="1" dirty="0" smtClean="0">
              <a:latin typeface="Arial" panose="020B0604020202020204" pitchFamily="34" charset="0"/>
              <a:cs typeface="Arial" panose="020B0604020202020204" pitchFamily="34" charset="0"/>
            </a:rPr>
            <a:t>R.GESTION</a:t>
          </a:r>
          <a:endParaRPr lang="en-US" sz="1700" b="1" dirty="0">
            <a:latin typeface="Arial" panose="020B0604020202020204" pitchFamily="34" charset="0"/>
            <a:cs typeface="Arial" panose="020B0604020202020204" pitchFamily="34" charset="0"/>
          </a:endParaRPr>
        </a:p>
      </dgm:t>
    </dgm:pt>
    <dgm:pt modelId="{74700864-1B73-482C-83CD-289AD060D699}" type="parTrans" cxnId="{B4431B34-A580-4512-AA71-30E38A16CF04}">
      <dgm:prSet/>
      <dgm:spPr/>
      <dgm:t>
        <a:bodyPr/>
        <a:lstStyle/>
        <a:p>
          <a:endParaRPr lang="en-US" sz="1800">
            <a:latin typeface="Arial" panose="020B0604020202020204" pitchFamily="34" charset="0"/>
            <a:cs typeface="Arial" panose="020B0604020202020204" pitchFamily="34" charset="0"/>
          </a:endParaRPr>
        </a:p>
      </dgm:t>
    </dgm:pt>
    <dgm:pt modelId="{FF41BA61-4C58-4E84-A04C-826E16B73311}" type="sibTrans" cxnId="{B4431B34-A580-4512-AA71-30E38A16CF04}">
      <dgm:prSet/>
      <dgm:spPr/>
      <dgm:t>
        <a:bodyPr/>
        <a:lstStyle/>
        <a:p>
          <a:endParaRPr lang="en-US" sz="1800">
            <a:latin typeface="Arial" panose="020B0604020202020204" pitchFamily="34" charset="0"/>
            <a:cs typeface="Arial" panose="020B0604020202020204" pitchFamily="34" charset="0"/>
          </a:endParaRPr>
        </a:p>
      </dgm:t>
    </dgm:pt>
    <dgm:pt modelId="{3B6F5E1B-95E5-47EF-B136-8B6876DF7C27}">
      <dgm:prSet phldrT="[Text]" custT="1"/>
      <dgm:spPr/>
      <dgm:t>
        <a:bodyPr/>
        <a:lstStyle/>
        <a:p>
          <a:r>
            <a:rPr lang="en-US" sz="1200" dirty="0" smtClean="0">
              <a:latin typeface="Arial" panose="020B0604020202020204" pitchFamily="34" charset="0"/>
              <a:cs typeface="Arial" panose="020B0604020202020204" pitchFamily="34" charset="0"/>
            </a:rPr>
            <a:t>INCENTIVOS</a:t>
          </a:r>
          <a:endParaRPr lang="en-US" sz="1200" dirty="0">
            <a:latin typeface="Arial" panose="020B0604020202020204" pitchFamily="34" charset="0"/>
            <a:cs typeface="Arial" panose="020B0604020202020204" pitchFamily="34" charset="0"/>
          </a:endParaRPr>
        </a:p>
      </dgm:t>
    </dgm:pt>
    <dgm:pt modelId="{367AEB12-899F-4894-9CD6-FFFD1F58CBF8}" type="parTrans" cxnId="{9D8B0A19-E4C0-48B6-9947-F51870B19E2B}">
      <dgm:prSet/>
      <dgm:spPr/>
      <dgm:t>
        <a:bodyPr/>
        <a:lstStyle/>
        <a:p>
          <a:endParaRPr lang="en-US" sz="1800">
            <a:latin typeface="Arial" panose="020B0604020202020204" pitchFamily="34" charset="0"/>
            <a:cs typeface="Arial" panose="020B0604020202020204" pitchFamily="34" charset="0"/>
          </a:endParaRPr>
        </a:p>
      </dgm:t>
    </dgm:pt>
    <dgm:pt modelId="{D39397CD-1941-417E-93FE-C393DD8C083A}" type="sibTrans" cxnId="{9D8B0A19-E4C0-48B6-9947-F51870B19E2B}">
      <dgm:prSet/>
      <dgm:spPr/>
      <dgm:t>
        <a:bodyPr/>
        <a:lstStyle/>
        <a:p>
          <a:endParaRPr lang="en-US" sz="1800">
            <a:latin typeface="Arial" panose="020B0604020202020204" pitchFamily="34" charset="0"/>
            <a:cs typeface="Arial" panose="020B0604020202020204" pitchFamily="34" charset="0"/>
          </a:endParaRPr>
        </a:p>
      </dgm:t>
    </dgm:pt>
    <dgm:pt modelId="{FD6C693D-B1D7-46A0-9395-18BE5BDE3868}">
      <dgm:prSet phldrT="[Text]" custT="1"/>
      <dgm:spPr/>
      <dgm:t>
        <a:bodyPr/>
        <a:lstStyle/>
        <a:p>
          <a:r>
            <a:rPr lang="en-US" sz="1200" dirty="0" smtClean="0">
              <a:latin typeface="Arial" panose="020B0604020202020204" pitchFamily="34" charset="0"/>
              <a:cs typeface="Arial" panose="020B0604020202020204" pitchFamily="34" charset="0"/>
            </a:rPr>
            <a:t>COMPROMISO</a:t>
          </a:r>
          <a:endParaRPr lang="en-US" sz="1200" dirty="0">
            <a:latin typeface="Arial" panose="020B0604020202020204" pitchFamily="34" charset="0"/>
            <a:cs typeface="Arial" panose="020B0604020202020204" pitchFamily="34" charset="0"/>
          </a:endParaRPr>
        </a:p>
      </dgm:t>
    </dgm:pt>
    <dgm:pt modelId="{D70B28F4-56D6-490B-BE2A-2178161B473F}" type="parTrans" cxnId="{483F4B92-76E2-4C51-B522-C41757A4F0BB}">
      <dgm:prSet/>
      <dgm:spPr/>
      <dgm:t>
        <a:bodyPr/>
        <a:lstStyle/>
        <a:p>
          <a:endParaRPr lang="en-US" sz="1800">
            <a:latin typeface="Arial" panose="020B0604020202020204" pitchFamily="34" charset="0"/>
            <a:cs typeface="Arial" panose="020B0604020202020204" pitchFamily="34" charset="0"/>
          </a:endParaRPr>
        </a:p>
      </dgm:t>
    </dgm:pt>
    <dgm:pt modelId="{415546EE-091A-46EE-8F69-B084615787BF}" type="sibTrans" cxnId="{483F4B92-76E2-4C51-B522-C41757A4F0BB}">
      <dgm:prSet/>
      <dgm:spPr/>
      <dgm:t>
        <a:bodyPr/>
        <a:lstStyle/>
        <a:p>
          <a:endParaRPr lang="en-US" sz="1800">
            <a:latin typeface="Arial" panose="020B0604020202020204" pitchFamily="34" charset="0"/>
            <a:cs typeface="Arial" panose="020B0604020202020204" pitchFamily="34" charset="0"/>
          </a:endParaRPr>
        </a:p>
      </dgm:t>
    </dgm:pt>
    <dgm:pt modelId="{8578DD6E-19AC-40B1-935A-F9E139D99F86}">
      <dgm:prSet phldrT="[Text]" custT="1"/>
      <dgm:spPr/>
      <dgm:t>
        <a:bodyPr/>
        <a:lstStyle/>
        <a:p>
          <a:r>
            <a:rPr lang="en-US" sz="1200" dirty="0" smtClean="0">
              <a:latin typeface="Arial" panose="020B0604020202020204" pitchFamily="34" charset="0"/>
              <a:cs typeface="Arial" panose="020B0604020202020204" pitchFamily="34" charset="0"/>
            </a:rPr>
            <a:t>VALORES Y RESULTADOS</a:t>
          </a:r>
          <a:endParaRPr lang="en-US" sz="1200" dirty="0">
            <a:latin typeface="Arial" panose="020B0604020202020204" pitchFamily="34" charset="0"/>
            <a:cs typeface="Arial" panose="020B0604020202020204" pitchFamily="34" charset="0"/>
          </a:endParaRPr>
        </a:p>
      </dgm:t>
    </dgm:pt>
    <dgm:pt modelId="{4E6046C3-5386-44D8-BD14-0564DFF4C68D}" type="parTrans" cxnId="{8AB18001-5AA7-4F76-90B4-E088019323DC}">
      <dgm:prSet/>
      <dgm:spPr/>
      <dgm:t>
        <a:bodyPr/>
        <a:lstStyle/>
        <a:p>
          <a:endParaRPr lang="en-US" sz="1800">
            <a:latin typeface="Arial" panose="020B0604020202020204" pitchFamily="34" charset="0"/>
            <a:cs typeface="Arial" panose="020B0604020202020204" pitchFamily="34" charset="0"/>
          </a:endParaRPr>
        </a:p>
      </dgm:t>
    </dgm:pt>
    <dgm:pt modelId="{359AB0BF-6104-48A7-8F2A-0E1877ECA88D}" type="sibTrans" cxnId="{8AB18001-5AA7-4F76-90B4-E088019323DC}">
      <dgm:prSet/>
      <dgm:spPr/>
      <dgm:t>
        <a:bodyPr/>
        <a:lstStyle/>
        <a:p>
          <a:endParaRPr lang="en-US" sz="1800">
            <a:latin typeface="Arial" panose="020B0604020202020204" pitchFamily="34" charset="0"/>
            <a:cs typeface="Arial" panose="020B0604020202020204" pitchFamily="34" charset="0"/>
          </a:endParaRPr>
        </a:p>
      </dgm:t>
    </dgm:pt>
    <dgm:pt modelId="{FF3F60B7-EBC2-4E5D-9108-8AAD18A6DB5A}">
      <dgm:prSet phldrT="[Text]" custT="1"/>
      <dgm:spPr/>
      <dgm:t>
        <a:bodyPr/>
        <a:lstStyle/>
        <a:p>
          <a:r>
            <a:rPr lang="en-US" sz="1200" dirty="0" smtClean="0">
              <a:latin typeface="Arial" panose="020B0604020202020204" pitchFamily="34" charset="0"/>
              <a:cs typeface="Arial" panose="020B0604020202020204" pitchFamily="34" charset="0"/>
            </a:rPr>
            <a:t>SATISFACION CIUDADANO</a:t>
          </a:r>
          <a:endParaRPr lang="en-US" sz="1200" dirty="0">
            <a:latin typeface="Arial" panose="020B0604020202020204" pitchFamily="34" charset="0"/>
            <a:cs typeface="Arial" panose="020B0604020202020204" pitchFamily="34" charset="0"/>
          </a:endParaRPr>
        </a:p>
      </dgm:t>
    </dgm:pt>
    <dgm:pt modelId="{A86BFA7B-2421-404B-8008-3131326F35E8}" type="parTrans" cxnId="{B07D3FBD-8CDF-420F-9C26-B26C9BFD3374}">
      <dgm:prSet/>
      <dgm:spPr/>
      <dgm:t>
        <a:bodyPr/>
        <a:lstStyle/>
        <a:p>
          <a:endParaRPr lang="en-US" sz="1800">
            <a:latin typeface="Arial" panose="020B0604020202020204" pitchFamily="34" charset="0"/>
            <a:cs typeface="Arial" panose="020B0604020202020204" pitchFamily="34" charset="0"/>
          </a:endParaRPr>
        </a:p>
      </dgm:t>
    </dgm:pt>
    <dgm:pt modelId="{7C12E7C5-2D52-47E0-A701-E694BF28F13E}" type="sibTrans" cxnId="{B07D3FBD-8CDF-420F-9C26-B26C9BFD3374}">
      <dgm:prSet/>
      <dgm:spPr/>
      <dgm:t>
        <a:bodyPr/>
        <a:lstStyle/>
        <a:p>
          <a:endParaRPr lang="en-US" sz="1800">
            <a:latin typeface="Arial" panose="020B0604020202020204" pitchFamily="34" charset="0"/>
            <a:cs typeface="Arial" panose="020B0604020202020204" pitchFamily="34" charset="0"/>
          </a:endParaRPr>
        </a:p>
      </dgm:t>
    </dgm:pt>
    <dgm:pt modelId="{2790C846-F3D8-4569-A90A-8102F007A6D7}">
      <dgm:prSet phldrT="[Text]" custT="1"/>
      <dgm:spPr/>
      <dgm:t>
        <a:bodyPr/>
        <a:lstStyle/>
        <a:p>
          <a:r>
            <a:rPr lang="en-US" sz="1200" dirty="0" smtClean="0">
              <a:latin typeface="Arial" panose="020B0604020202020204" pitchFamily="34" charset="0"/>
              <a:cs typeface="Arial" panose="020B0604020202020204" pitchFamily="34" charset="0"/>
            </a:rPr>
            <a:t>GESTION ESTRATEGICA CONTROL</a:t>
          </a:r>
          <a:endParaRPr lang="en-US" sz="1200" dirty="0">
            <a:latin typeface="Arial" panose="020B0604020202020204" pitchFamily="34" charset="0"/>
            <a:cs typeface="Arial" panose="020B0604020202020204" pitchFamily="34" charset="0"/>
          </a:endParaRPr>
        </a:p>
      </dgm:t>
    </dgm:pt>
    <dgm:pt modelId="{802A0128-6546-4ECF-910B-17CEA10D79C6}" type="parTrans" cxnId="{48151EE0-E1A7-409C-AC6E-EDFB0FBA63C2}">
      <dgm:prSet/>
      <dgm:spPr/>
      <dgm:t>
        <a:bodyPr/>
        <a:lstStyle/>
        <a:p>
          <a:endParaRPr lang="en-US" sz="1800">
            <a:latin typeface="Arial" panose="020B0604020202020204" pitchFamily="34" charset="0"/>
            <a:cs typeface="Arial" panose="020B0604020202020204" pitchFamily="34" charset="0"/>
          </a:endParaRPr>
        </a:p>
      </dgm:t>
    </dgm:pt>
    <dgm:pt modelId="{5509C847-56A8-4697-BAAB-61851733D9FA}" type="sibTrans" cxnId="{48151EE0-E1A7-409C-AC6E-EDFB0FBA63C2}">
      <dgm:prSet/>
      <dgm:spPr/>
      <dgm:t>
        <a:bodyPr/>
        <a:lstStyle/>
        <a:p>
          <a:endParaRPr lang="en-US" sz="1800">
            <a:latin typeface="Arial" panose="020B0604020202020204" pitchFamily="34" charset="0"/>
            <a:cs typeface="Arial" panose="020B0604020202020204" pitchFamily="34" charset="0"/>
          </a:endParaRPr>
        </a:p>
      </dgm:t>
    </dgm:pt>
    <dgm:pt modelId="{ABB799FA-07F4-475A-A87B-E98284567046}">
      <dgm:prSet phldrT="[Text]" custT="1"/>
      <dgm:spPr/>
      <dgm:t>
        <a:bodyPr/>
        <a:lstStyle/>
        <a:p>
          <a:r>
            <a:rPr lang="en-US" sz="1200" dirty="0" smtClean="0">
              <a:latin typeface="Arial" panose="020B0604020202020204" pitchFamily="34" charset="0"/>
              <a:cs typeface="Arial" panose="020B0604020202020204" pitchFamily="34" charset="0"/>
            </a:rPr>
            <a:t>RENDIMIENTO PARA EL CONTROL</a:t>
          </a:r>
          <a:endParaRPr lang="en-US" sz="1200" dirty="0">
            <a:latin typeface="Arial" panose="020B0604020202020204" pitchFamily="34" charset="0"/>
            <a:cs typeface="Arial" panose="020B0604020202020204" pitchFamily="34" charset="0"/>
          </a:endParaRPr>
        </a:p>
      </dgm:t>
    </dgm:pt>
    <dgm:pt modelId="{784937E7-96D5-4E50-9C53-F79BEE652436}" type="parTrans" cxnId="{ADA9F346-44D2-46B3-BECE-B4A193CB1A05}">
      <dgm:prSet/>
      <dgm:spPr/>
      <dgm:t>
        <a:bodyPr/>
        <a:lstStyle/>
        <a:p>
          <a:endParaRPr lang="en-US" sz="1800">
            <a:latin typeface="Arial" panose="020B0604020202020204" pitchFamily="34" charset="0"/>
            <a:cs typeface="Arial" panose="020B0604020202020204" pitchFamily="34" charset="0"/>
          </a:endParaRPr>
        </a:p>
      </dgm:t>
    </dgm:pt>
    <dgm:pt modelId="{301C393C-A9FD-4A4E-A6FB-FFE0C736523B}" type="sibTrans" cxnId="{ADA9F346-44D2-46B3-BECE-B4A193CB1A05}">
      <dgm:prSet/>
      <dgm:spPr/>
      <dgm:t>
        <a:bodyPr/>
        <a:lstStyle/>
        <a:p>
          <a:endParaRPr lang="en-US" sz="1800">
            <a:latin typeface="Arial" panose="020B0604020202020204" pitchFamily="34" charset="0"/>
            <a:cs typeface="Arial" panose="020B0604020202020204" pitchFamily="34" charset="0"/>
          </a:endParaRPr>
        </a:p>
      </dgm:t>
    </dgm:pt>
    <dgm:pt modelId="{F6A254F6-E775-4F3C-AB66-A3DEB150C1E0}">
      <dgm:prSet phldrT="[Text]" custT="1"/>
      <dgm:spPr/>
      <dgm:t>
        <a:bodyPr/>
        <a:lstStyle/>
        <a:p>
          <a:r>
            <a:rPr lang="en-US" sz="1200" dirty="0" smtClean="0">
              <a:latin typeface="Arial" panose="020B0604020202020204" pitchFamily="34" charset="0"/>
              <a:cs typeface="Arial" panose="020B0604020202020204" pitchFamily="34" charset="0"/>
            </a:rPr>
            <a:t>ANALISIS DE LA CULTURA DEL CONTROL</a:t>
          </a:r>
          <a:endParaRPr lang="en-US" sz="1200" dirty="0">
            <a:latin typeface="Arial" panose="020B0604020202020204" pitchFamily="34" charset="0"/>
            <a:cs typeface="Arial" panose="020B0604020202020204" pitchFamily="34" charset="0"/>
          </a:endParaRPr>
        </a:p>
      </dgm:t>
    </dgm:pt>
    <dgm:pt modelId="{505FE6B4-1B7C-4DF4-813E-01B2CAD257E8}" type="parTrans" cxnId="{EC201DDB-4A49-4CDA-A460-B6DF3A6AB116}">
      <dgm:prSet/>
      <dgm:spPr/>
      <dgm:t>
        <a:bodyPr/>
        <a:lstStyle/>
        <a:p>
          <a:endParaRPr lang="en-US" sz="1800">
            <a:latin typeface="Arial" panose="020B0604020202020204" pitchFamily="34" charset="0"/>
            <a:cs typeface="Arial" panose="020B0604020202020204" pitchFamily="34" charset="0"/>
          </a:endParaRPr>
        </a:p>
      </dgm:t>
    </dgm:pt>
    <dgm:pt modelId="{8ECE0505-996B-4BCE-8367-8995124C55B0}" type="sibTrans" cxnId="{EC201DDB-4A49-4CDA-A460-B6DF3A6AB116}">
      <dgm:prSet/>
      <dgm:spPr/>
      <dgm:t>
        <a:bodyPr/>
        <a:lstStyle/>
        <a:p>
          <a:endParaRPr lang="en-US" sz="1800">
            <a:latin typeface="Arial" panose="020B0604020202020204" pitchFamily="34" charset="0"/>
            <a:cs typeface="Arial" panose="020B0604020202020204" pitchFamily="34" charset="0"/>
          </a:endParaRPr>
        </a:p>
      </dgm:t>
    </dgm:pt>
    <dgm:pt modelId="{5331185E-C47A-47DC-ABC8-511A1F77F7C4}">
      <dgm:prSet phldrT="[Text]" custT="1"/>
      <dgm:spPr/>
      <dgm:t>
        <a:bodyPr/>
        <a:lstStyle/>
        <a:p>
          <a:r>
            <a:rPr lang="en-US" sz="1200" dirty="0" smtClean="0">
              <a:latin typeface="Arial" panose="020B0604020202020204" pitchFamily="34" charset="0"/>
              <a:cs typeface="Arial" panose="020B0604020202020204" pitchFamily="34" charset="0"/>
            </a:rPr>
            <a:t>TECNOLOGIA Y MONITOREO</a:t>
          </a:r>
          <a:endParaRPr lang="en-US" sz="1200" dirty="0">
            <a:latin typeface="Arial" panose="020B0604020202020204" pitchFamily="34" charset="0"/>
            <a:cs typeface="Arial" panose="020B0604020202020204" pitchFamily="34" charset="0"/>
          </a:endParaRPr>
        </a:p>
      </dgm:t>
    </dgm:pt>
    <dgm:pt modelId="{21B029E3-8B47-4CAC-AE66-4DA351604B88}" type="parTrans" cxnId="{A0BD6661-9E97-4208-85D3-D8535F8A94FF}">
      <dgm:prSet/>
      <dgm:spPr/>
      <dgm:t>
        <a:bodyPr/>
        <a:lstStyle/>
        <a:p>
          <a:endParaRPr lang="en-US" sz="1800">
            <a:latin typeface="Arial" panose="020B0604020202020204" pitchFamily="34" charset="0"/>
            <a:cs typeface="Arial" panose="020B0604020202020204" pitchFamily="34" charset="0"/>
          </a:endParaRPr>
        </a:p>
      </dgm:t>
    </dgm:pt>
    <dgm:pt modelId="{B2198C51-D799-443D-A89E-639147559CD1}" type="sibTrans" cxnId="{A0BD6661-9E97-4208-85D3-D8535F8A94FF}">
      <dgm:prSet/>
      <dgm:spPr/>
      <dgm:t>
        <a:bodyPr/>
        <a:lstStyle/>
        <a:p>
          <a:endParaRPr lang="en-US" sz="1800">
            <a:latin typeface="Arial" panose="020B0604020202020204" pitchFamily="34" charset="0"/>
            <a:cs typeface="Arial" panose="020B0604020202020204" pitchFamily="34" charset="0"/>
          </a:endParaRPr>
        </a:p>
      </dgm:t>
    </dgm:pt>
    <dgm:pt modelId="{07F24ABE-DCCD-4D19-9209-532C5BEB2A40}">
      <dgm:prSet phldrT="[Text]" custT="1"/>
      <dgm:spPr/>
      <dgm:t>
        <a:bodyPr/>
        <a:lstStyle/>
        <a:p>
          <a:r>
            <a:rPr lang="en-US" sz="1200" dirty="0" smtClean="0">
              <a:latin typeface="Arial" panose="020B0604020202020204" pitchFamily="34" charset="0"/>
              <a:cs typeface="Arial" panose="020B0604020202020204" pitchFamily="34" charset="0"/>
            </a:rPr>
            <a:t>MEJORAR COMPETENCIAS</a:t>
          </a:r>
          <a:endParaRPr lang="en-US" sz="1200" dirty="0">
            <a:latin typeface="Arial" panose="020B0604020202020204" pitchFamily="34" charset="0"/>
            <a:cs typeface="Arial" panose="020B0604020202020204" pitchFamily="34" charset="0"/>
          </a:endParaRPr>
        </a:p>
      </dgm:t>
    </dgm:pt>
    <dgm:pt modelId="{73ED8161-B6DD-4B3C-99F0-FE5C5D055F25}" type="parTrans" cxnId="{E55398CA-9B99-44D6-BFD6-A844BA18B5E4}">
      <dgm:prSet/>
      <dgm:spPr/>
      <dgm:t>
        <a:bodyPr/>
        <a:lstStyle/>
        <a:p>
          <a:endParaRPr lang="en-US" sz="1800">
            <a:latin typeface="Arial" panose="020B0604020202020204" pitchFamily="34" charset="0"/>
            <a:cs typeface="Arial" panose="020B0604020202020204" pitchFamily="34" charset="0"/>
          </a:endParaRPr>
        </a:p>
      </dgm:t>
    </dgm:pt>
    <dgm:pt modelId="{07C6A250-EA4B-40C0-A440-57128005C489}" type="sibTrans" cxnId="{E55398CA-9B99-44D6-BFD6-A844BA18B5E4}">
      <dgm:prSet/>
      <dgm:spPr/>
      <dgm:t>
        <a:bodyPr/>
        <a:lstStyle/>
        <a:p>
          <a:endParaRPr lang="en-US" sz="1800">
            <a:latin typeface="Arial" panose="020B0604020202020204" pitchFamily="34" charset="0"/>
            <a:cs typeface="Arial" panose="020B0604020202020204" pitchFamily="34" charset="0"/>
          </a:endParaRPr>
        </a:p>
      </dgm:t>
    </dgm:pt>
    <dgm:pt modelId="{71200774-7054-45AB-8102-BEFE68E407B9}">
      <dgm:prSet phldrT="[Text]" custT="1"/>
      <dgm:spPr/>
      <dgm:t>
        <a:bodyPr/>
        <a:lstStyle/>
        <a:p>
          <a:r>
            <a:rPr lang="en-US" sz="1200" dirty="0" smtClean="0">
              <a:latin typeface="Arial" panose="020B0604020202020204" pitchFamily="34" charset="0"/>
              <a:cs typeface="Arial" panose="020B0604020202020204" pitchFamily="34" charset="0"/>
            </a:rPr>
            <a:t>TALENTO HUMNO PARA EL CONTROL</a:t>
          </a:r>
          <a:endParaRPr lang="en-US" sz="1200" dirty="0">
            <a:latin typeface="Arial" panose="020B0604020202020204" pitchFamily="34" charset="0"/>
            <a:cs typeface="Arial" panose="020B0604020202020204" pitchFamily="34" charset="0"/>
          </a:endParaRPr>
        </a:p>
      </dgm:t>
    </dgm:pt>
    <dgm:pt modelId="{C20BF4B0-714C-4457-A4A5-0C1596FA4EFB}" type="parTrans" cxnId="{1F1CC72F-01D1-4EA6-BD41-AA31990DFA6C}">
      <dgm:prSet/>
      <dgm:spPr/>
      <dgm:t>
        <a:bodyPr/>
        <a:lstStyle/>
        <a:p>
          <a:endParaRPr lang="en-US" sz="1800">
            <a:latin typeface="Arial" panose="020B0604020202020204" pitchFamily="34" charset="0"/>
            <a:cs typeface="Arial" panose="020B0604020202020204" pitchFamily="34" charset="0"/>
          </a:endParaRPr>
        </a:p>
      </dgm:t>
    </dgm:pt>
    <dgm:pt modelId="{C504118B-A013-43E5-BF61-7CBB6F7ADF3B}" type="sibTrans" cxnId="{1F1CC72F-01D1-4EA6-BD41-AA31990DFA6C}">
      <dgm:prSet/>
      <dgm:spPr/>
      <dgm:t>
        <a:bodyPr/>
        <a:lstStyle/>
        <a:p>
          <a:endParaRPr lang="en-US" sz="1800">
            <a:latin typeface="Arial" panose="020B0604020202020204" pitchFamily="34" charset="0"/>
            <a:cs typeface="Arial" panose="020B0604020202020204" pitchFamily="34" charset="0"/>
          </a:endParaRPr>
        </a:p>
      </dgm:t>
    </dgm:pt>
    <dgm:pt modelId="{5EDC6597-4A72-42A6-9AFF-35D727D81D1F}">
      <dgm:prSet phldrT="[Text]" custT="1"/>
      <dgm:spPr/>
      <dgm:t>
        <a:bodyPr/>
        <a:lstStyle/>
        <a:p>
          <a:r>
            <a:rPr lang="en-US" sz="1200" dirty="0" smtClean="0">
              <a:latin typeface="Arial" panose="020B0604020202020204" pitchFamily="34" charset="0"/>
              <a:cs typeface="Arial" panose="020B0604020202020204" pitchFamily="34" charset="0"/>
            </a:rPr>
            <a:t>PLAN DE ACCION PARA LA CULTURA DE CONTROL</a:t>
          </a:r>
          <a:endParaRPr lang="en-US" sz="1200" dirty="0">
            <a:latin typeface="Arial" panose="020B0604020202020204" pitchFamily="34" charset="0"/>
            <a:cs typeface="Arial" panose="020B0604020202020204" pitchFamily="34" charset="0"/>
          </a:endParaRPr>
        </a:p>
      </dgm:t>
    </dgm:pt>
    <dgm:pt modelId="{F4262187-E2B5-4C7B-BB30-7C57B4BBA310}" type="parTrans" cxnId="{01336A4B-40BB-48DD-8D6E-C8E3B56933AB}">
      <dgm:prSet/>
      <dgm:spPr/>
      <dgm:t>
        <a:bodyPr/>
        <a:lstStyle/>
        <a:p>
          <a:endParaRPr lang="en-US" sz="1800">
            <a:latin typeface="Arial" panose="020B0604020202020204" pitchFamily="34" charset="0"/>
            <a:cs typeface="Arial" panose="020B0604020202020204" pitchFamily="34" charset="0"/>
          </a:endParaRPr>
        </a:p>
      </dgm:t>
    </dgm:pt>
    <dgm:pt modelId="{0B71CEC8-50EA-4D3D-B538-B586ACD10DD4}" type="sibTrans" cxnId="{01336A4B-40BB-48DD-8D6E-C8E3B56933AB}">
      <dgm:prSet/>
      <dgm:spPr/>
      <dgm:t>
        <a:bodyPr/>
        <a:lstStyle/>
        <a:p>
          <a:endParaRPr lang="en-US" sz="1800">
            <a:latin typeface="Arial" panose="020B0604020202020204" pitchFamily="34" charset="0"/>
            <a:cs typeface="Arial" panose="020B0604020202020204" pitchFamily="34" charset="0"/>
          </a:endParaRPr>
        </a:p>
      </dgm:t>
    </dgm:pt>
    <dgm:pt modelId="{20325344-435F-4178-8E00-AD8F29D91AD5}">
      <dgm:prSet phldrT="[Text]" custT="1"/>
      <dgm:spPr/>
      <dgm:t>
        <a:bodyPr/>
        <a:lstStyle/>
        <a:p>
          <a:r>
            <a:rPr lang="en-US" sz="1200" dirty="0" smtClean="0">
              <a:latin typeface="Arial" panose="020B0604020202020204" pitchFamily="34" charset="0"/>
              <a:cs typeface="Arial" panose="020B0604020202020204" pitchFamily="34" charset="0"/>
            </a:rPr>
            <a:t>INSTRUMENTO DE POLITICA DE CONTROL</a:t>
          </a:r>
          <a:endParaRPr lang="en-US" sz="1200" dirty="0">
            <a:latin typeface="Arial" panose="020B0604020202020204" pitchFamily="34" charset="0"/>
            <a:cs typeface="Arial" panose="020B0604020202020204" pitchFamily="34" charset="0"/>
          </a:endParaRPr>
        </a:p>
      </dgm:t>
    </dgm:pt>
    <dgm:pt modelId="{78B27FC2-0501-4E09-940D-68E5242CD203}" type="parTrans" cxnId="{62A15657-8047-47F9-A8C7-4A5AB6C9C937}">
      <dgm:prSet/>
      <dgm:spPr/>
      <dgm:t>
        <a:bodyPr/>
        <a:lstStyle/>
        <a:p>
          <a:endParaRPr lang="en-US" sz="1800">
            <a:latin typeface="Arial" panose="020B0604020202020204" pitchFamily="34" charset="0"/>
            <a:cs typeface="Arial" panose="020B0604020202020204" pitchFamily="34" charset="0"/>
          </a:endParaRPr>
        </a:p>
      </dgm:t>
    </dgm:pt>
    <dgm:pt modelId="{6A8FC820-54FB-45E4-BC4C-77E4D45BFB88}" type="sibTrans" cxnId="{62A15657-8047-47F9-A8C7-4A5AB6C9C937}">
      <dgm:prSet/>
      <dgm:spPr/>
      <dgm:t>
        <a:bodyPr/>
        <a:lstStyle/>
        <a:p>
          <a:endParaRPr lang="en-US" sz="1800">
            <a:latin typeface="Arial" panose="020B0604020202020204" pitchFamily="34" charset="0"/>
            <a:cs typeface="Arial" panose="020B0604020202020204" pitchFamily="34" charset="0"/>
          </a:endParaRPr>
        </a:p>
      </dgm:t>
    </dgm:pt>
    <dgm:pt modelId="{4F2B25BC-6909-4E77-A2E7-186701C5C64E}" type="pres">
      <dgm:prSet presAssocID="{3AD2D624-EAAE-4253-8258-5CE36A49F793}" presName="Name0" presStyleCnt="0">
        <dgm:presLayoutVars>
          <dgm:chPref val="3"/>
          <dgm:dir/>
          <dgm:animLvl val="lvl"/>
          <dgm:resizeHandles/>
        </dgm:presLayoutVars>
      </dgm:prSet>
      <dgm:spPr/>
      <dgm:t>
        <a:bodyPr/>
        <a:lstStyle/>
        <a:p>
          <a:endParaRPr lang="en-US"/>
        </a:p>
      </dgm:t>
    </dgm:pt>
    <dgm:pt modelId="{6122C8D4-951F-406C-B534-F4CC6F0C4836}" type="pres">
      <dgm:prSet presAssocID="{676BA2B3-4CD7-417C-9953-C98F6180C998}" presName="horFlow" presStyleCnt="0"/>
      <dgm:spPr/>
    </dgm:pt>
    <dgm:pt modelId="{6062AC87-5DCA-418B-819D-6BA6A87DD118}" type="pres">
      <dgm:prSet presAssocID="{676BA2B3-4CD7-417C-9953-C98F6180C998}" presName="bigChev" presStyleLbl="node1" presStyleIdx="0" presStyleCnt="6" custScaleX="150834"/>
      <dgm:spPr/>
      <dgm:t>
        <a:bodyPr/>
        <a:lstStyle/>
        <a:p>
          <a:endParaRPr lang="en-US"/>
        </a:p>
      </dgm:t>
    </dgm:pt>
    <dgm:pt modelId="{DD06466C-3B80-4A20-B114-971B8E4E561E}" type="pres">
      <dgm:prSet presAssocID="{EAB41D3C-1C33-4EE5-860A-04715556B93D}" presName="parTrans" presStyleCnt="0"/>
      <dgm:spPr/>
    </dgm:pt>
    <dgm:pt modelId="{ADAAF173-0466-4A03-A07F-95173CCD216B}" type="pres">
      <dgm:prSet presAssocID="{24B92783-113D-405F-B9F3-DE3772126933}" presName="node" presStyleLbl="alignAccFollowNode1" presStyleIdx="0" presStyleCnt="18" custScaleX="150834">
        <dgm:presLayoutVars>
          <dgm:bulletEnabled val="1"/>
        </dgm:presLayoutVars>
      </dgm:prSet>
      <dgm:spPr/>
      <dgm:t>
        <a:bodyPr/>
        <a:lstStyle/>
        <a:p>
          <a:endParaRPr lang="en-US"/>
        </a:p>
      </dgm:t>
    </dgm:pt>
    <dgm:pt modelId="{67476F0B-915A-4AC9-843D-82FFF02BD334}" type="pres">
      <dgm:prSet presAssocID="{F7B2F7C4-46B2-4D0E-AB48-B08B39F506F7}" presName="sibTrans" presStyleCnt="0"/>
      <dgm:spPr/>
    </dgm:pt>
    <dgm:pt modelId="{0271FEA3-C9BB-490F-BB92-AC370C81398E}" type="pres">
      <dgm:prSet presAssocID="{C033462F-9579-4A91-8C93-DB2E8AE1866D}" presName="node" presStyleLbl="alignAccFollowNode1" presStyleIdx="1" presStyleCnt="18" custScaleX="150834">
        <dgm:presLayoutVars>
          <dgm:bulletEnabled val="1"/>
        </dgm:presLayoutVars>
      </dgm:prSet>
      <dgm:spPr/>
      <dgm:t>
        <a:bodyPr/>
        <a:lstStyle/>
        <a:p>
          <a:endParaRPr lang="en-US"/>
        </a:p>
      </dgm:t>
    </dgm:pt>
    <dgm:pt modelId="{0F3B1E23-F6E5-408B-823F-075380852F05}" type="pres">
      <dgm:prSet presAssocID="{DEDA5BC9-FEC2-4078-910C-A1C8E273E7ED}" presName="sibTrans" presStyleCnt="0"/>
      <dgm:spPr/>
    </dgm:pt>
    <dgm:pt modelId="{55A014EF-3FA6-408E-9859-73A889C42A1D}" type="pres">
      <dgm:prSet presAssocID="{3B6F5E1B-95E5-47EF-B136-8B6876DF7C27}" presName="node" presStyleLbl="alignAccFollowNode1" presStyleIdx="2" presStyleCnt="18" custScaleX="148163">
        <dgm:presLayoutVars>
          <dgm:bulletEnabled val="1"/>
        </dgm:presLayoutVars>
      </dgm:prSet>
      <dgm:spPr/>
      <dgm:t>
        <a:bodyPr/>
        <a:lstStyle/>
        <a:p>
          <a:endParaRPr lang="en-US"/>
        </a:p>
      </dgm:t>
    </dgm:pt>
    <dgm:pt modelId="{C6E13490-15C3-448C-8D88-FBE877EC6518}" type="pres">
      <dgm:prSet presAssocID="{676BA2B3-4CD7-417C-9953-C98F6180C998}" presName="vSp" presStyleCnt="0"/>
      <dgm:spPr/>
    </dgm:pt>
    <dgm:pt modelId="{CC124496-D22B-473D-B227-D1D67998401A}" type="pres">
      <dgm:prSet presAssocID="{E218BEFC-14D6-4E5F-AFD3-C6BF62B47B94}" presName="horFlow" presStyleCnt="0"/>
      <dgm:spPr/>
    </dgm:pt>
    <dgm:pt modelId="{F69FB76E-A50E-45ED-B44B-97E5CDDE4092}" type="pres">
      <dgm:prSet presAssocID="{E218BEFC-14D6-4E5F-AFD3-C6BF62B47B94}" presName="bigChev" presStyleLbl="node1" presStyleIdx="1" presStyleCnt="6" custScaleX="150834"/>
      <dgm:spPr/>
      <dgm:t>
        <a:bodyPr/>
        <a:lstStyle/>
        <a:p>
          <a:endParaRPr lang="en-US"/>
        </a:p>
      </dgm:t>
    </dgm:pt>
    <dgm:pt modelId="{B85119E4-9C8A-4F4B-8EF6-92CCF2577C94}" type="pres">
      <dgm:prSet presAssocID="{5BBF3F50-D02D-4439-98FF-C40C2DA273F9}" presName="parTrans" presStyleCnt="0"/>
      <dgm:spPr/>
    </dgm:pt>
    <dgm:pt modelId="{826CA270-0946-4287-98B2-3AAEA142B5B0}" type="pres">
      <dgm:prSet presAssocID="{2A42F23B-894A-4D47-BF0B-9DAF2A99BD82}" presName="node" presStyleLbl="alignAccFollowNode1" presStyleIdx="3" presStyleCnt="18" custScaleX="150834">
        <dgm:presLayoutVars>
          <dgm:bulletEnabled val="1"/>
        </dgm:presLayoutVars>
      </dgm:prSet>
      <dgm:spPr/>
      <dgm:t>
        <a:bodyPr/>
        <a:lstStyle/>
        <a:p>
          <a:endParaRPr lang="en-US"/>
        </a:p>
      </dgm:t>
    </dgm:pt>
    <dgm:pt modelId="{0A908447-BE51-4C9F-BAA1-190FE7905296}" type="pres">
      <dgm:prSet presAssocID="{2CD96862-DD58-440D-9962-FC9C963D8FBD}" presName="sibTrans" presStyleCnt="0"/>
      <dgm:spPr/>
    </dgm:pt>
    <dgm:pt modelId="{9B82BBC0-058E-4B57-917A-06F498310249}" type="pres">
      <dgm:prSet presAssocID="{9E7AAC3E-7EA5-4B2B-8120-4796BC96E82D}" presName="node" presStyleLbl="alignAccFollowNode1" presStyleIdx="4" presStyleCnt="18" custScaleX="150834">
        <dgm:presLayoutVars>
          <dgm:bulletEnabled val="1"/>
        </dgm:presLayoutVars>
      </dgm:prSet>
      <dgm:spPr/>
      <dgm:t>
        <a:bodyPr/>
        <a:lstStyle/>
        <a:p>
          <a:endParaRPr lang="en-US"/>
        </a:p>
      </dgm:t>
    </dgm:pt>
    <dgm:pt modelId="{F77DE226-EA59-4C7F-94EE-D6D76F55FE33}" type="pres">
      <dgm:prSet presAssocID="{B0BA8D08-07C6-4B2D-917B-D15F2CB14C78}" presName="sibTrans" presStyleCnt="0"/>
      <dgm:spPr/>
    </dgm:pt>
    <dgm:pt modelId="{67DA07E7-0EEE-4735-87F8-771F72C029C8}" type="pres">
      <dgm:prSet presAssocID="{FD6C693D-B1D7-46A0-9395-18BE5BDE3868}" presName="node" presStyleLbl="alignAccFollowNode1" presStyleIdx="5" presStyleCnt="18" custScaleX="150834">
        <dgm:presLayoutVars>
          <dgm:bulletEnabled val="1"/>
        </dgm:presLayoutVars>
      </dgm:prSet>
      <dgm:spPr/>
      <dgm:t>
        <a:bodyPr/>
        <a:lstStyle/>
        <a:p>
          <a:endParaRPr lang="en-US"/>
        </a:p>
      </dgm:t>
    </dgm:pt>
    <dgm:pt modelId="{3A76B89E-86FA-493C-888F-04CB845790A9}" type="pres">
      <dgm:prSet presAssocID="{E218BEFC-14D6-4E5F-AFD3-C6BF62B47B94}" presName="vSp" presStyleCnt="0"/>
      <dgm:spPr/>
    </dgm:pt>
    <dgm:pt modelId="{A0A8D977-5A50-4FE9-BF67-C1D1A230EE5C}" type="pres">
      <dgm:prSet presAssocID="{79AB5E0E-2AF1-4706-A18D-03E4EF07CBE9}" presName="horFlow" presStyleCnt="0"/>
      <dgm:spPr/>
    </dgm:pt>
    <dgm:pt modelId="{5E78F9BB-2EEA-42E1-B81A-024F4DBAEC6D}" type="pres">
      <dgm:prSet presAssocID="{79AB5E0E-2AF1-4706-A18D-03E4EF07CBE9}" presName="bigChev" presStyleLbl="node1" presStyleIdx="2" presStyleCnt="6" custScaleX="150834"/>
      <dgm:spPr/>
      <dgm:t>
        <a:bodyPr/>
        <a:lstStyle/>
        <a:p>
          <a:endParaRPr lang="en-US"/>
        </a:p>
      </dgm:t>
    </dgm:pt>
    <dgm:pt modelId="{463283C2-1B8A-43A4-B046-87A294FE8164}" type="pres">
      <dgm:prSet presAssocID="{30FA7D74-6CF4-4BE9-A539-261CBDBFC2C9}" presName="parTrans" presStyleCnt="0"/>
      <dgm:spPr/>
    </dgm:pt>
    <dgm:pt modelId="{BF370524-6075-4A00-B72B-5D0F1DECDEFE}" type="pres">
      <dgm:prSet presAssocID="{9B63B854-29D8-409B-9B46-24912F2C099B}" presName="node" presStyleLbl="alignAccFollowNode1" presStyleIdx="6" presStyleCnt="18" custScaleX="150834">
        <dgm:presLayoutVars>
          <dgm:bulletEnabled val="1"/>
        </dgm:presLayoutVars>
      </dgm:prSet>
      <dgm:spPr/>
      <dgm:t>
        <a:bodyPr/>
        <a:lstStyle/>
        <a:p>
          <a:endParaRPr lang="en-US"/>
        </a:p>
      </dgm:t>
    </dgm:pt>
    <dgm:pt modelId="{8A76FA46-E335-46C2-9204-E25523CAE114}" type="pres">
      <dgm:prSet presAssocID="{D22762B0-91F6-4AC5-9747-71DE5E66105D}" presName="sibTrans" presStyleCnt="0"/>
      <dgm:spPr/>
    </dgm:pt>
    <dgm:pt modelId="{C734CE72-88E4-4E70-9ED3-6F3043E622DF}" type="pres">
      <dgm:prSet presAssocID="{AED110D5-D00C-4BFD-9138-7B0E4F0BAF54}" presName="node" presStyleLbl="alignAccFollowNode1" presStyleIdx="7" presStyleCnt="18" custScaleX="150834">
        <dgm:presLayoutVars>
          <dgm:bulletEnabled val="1"/>
        </dgm:presLayoutVars>
      </dgm:prSet>
      <dgm:spPr/>
      <dgm:t>
        <a:bodyPr/>
        <a:lstStyle/>
        <a:p>
          <a:endParaRPr lang="en-US"/>
        </a:p>
      </dgm:t>
    </dgm:pt>
    <dgm:pt modelId="{ED90ACA3-9D4A-4906-81C7-4A516803C117}" type="pres">
      <dgm:prSet presAssocID="{60443222-3DE6-4ACB-93A0-3E829135C0EC}" presName="sibTrans" presStyleCnt="0"/>
      <dgm:spPr/>
    </dgm:pt>
    <dgm:pt modelId="{6D797F56-649D-49A1-90F0-AC6BC039126A}" type="pres">
      <dgm:prSet presAssocID="{8578DD6E-19AC-40B1-935A-F9E139D99F86}" presName="node" presStyleLbl="alignAccFollowNode1" presStyleIdx="8" presStyleCnt="18" custScaleX="150834">
        <dgm:presLayoutVars>
          <dgm:bulletEnabled val="1"/>
        </dgm:presLayoutVars>
      </dgm:prSet>
      <dgm:spPr/>
      <dgm:t>
        <a:bodyPr/>
        <a:lstStyle/>
        <a:p>
          <a:endParaRPr lang="en-US"/>
        </a:p>
      </dgm:t>
    </dgm:pt>
    <dgm:pt modelId="{5301321C-8962-45E0-9225-DEBFD75EF2E9}" type="pres">
      <dgm:prSet presAssocID="{79AB5E0E-2AF1-4706-A18D-03E4EF07CBE9}" presName="vSp" presStyleCnt="0"/>
      <dgm:spPr/>
    </dgm:pt>
    <dgm:pt modelId="{2D56E360-ED9D-48C2-B087-169CC3247BA1}" type="pres">
      <dgm:prSet presAssocID="{3F11DA62-03DD-4B26-9F12-A9DAD5AA772A}" presName="horFlow" presStyleCnt="0"/>
      <dgm:spPr/>
    </dgm:pt>
    <dgm:pt modelId="{B6981B07-34CF-4115-9C3A-ACC980FCFEBC}" type="pres">
      <dgm:prSet presAssocID="{3F11DA62-03DD-4B26-9F12-A9DAD5AA772A}" presName="bigChev" presStyleLbl="node1" presStyleIdx="3" presStyleCnt="6" custScaleX="150834"/>
      <dgm:spPr/>
      <dgm:t>
        <a:bodyPr/>
        <a:lstStyle/>
        <a:p>
          <a:endParaRPr lang="en-US"/>
        </a:p>
      </dgm:t>
    </dgm:pt>
    <dgm:pt modelId="{96C437EF-EC21-409B-BAD8-BCCEDEBBE85F}" type="pres">
      <dgm:prSet presAssocID="{A86BFA7B-2421-404B-8008-3131326F35E8}" presName="parTrans" presStyleCnt="0"/>
      <dgm:spPr/>
    </dgm:pt>
    <dgm:pt modelId="{71E20C76-C54F-41B4-ABDC-9ACEF09004DC}" type="pres">
      <dgm:prSet presAssocID="{FF3F60B7-EBC2-4E5D-9108-8AAD18A6DB5A}" presName="node" presStyleLbl="alignAccFollowNode1" presStyleIdx="9" presStyleCnt="18" custScaleX="150834">
        <dgm:presLayoutVars>
          <dgm:bulletEnabled val="1"/>
        </dgm:presLayoutVars>
      </dgm:prSet>
      <dgm:spPr/>
      <dgm:t>
        <a:bodyPr/>
        <a:lstStyle/>
        <a:p>
          <a:endParaRPr lang="en-US"/>
        </a:p>
      </dgm:t>
    </dgm:pt>
    <dgm:pt modelId="{CD8C9C5F-4A77-4D66-BFEC-F9FC96EA586D}" type="pres">
      <dgm:prSet presAssocID="{7C12E7C5-2D52-47E0-A701-E694BF28F13E}" presName="sibTrans" presStyleCnt="0"/>
      <dgm:spPr/>
    </dgm:pt>
    <dgm:pt modelId="{00E358B4-E31F-4B99-800B-52FE6C9AC282}" type="pres">
      <dgm:prSet presAssocID="{2790C846-F3D8-4569-A90A-8102F007A6D7}" presName="node" presStyleLbl="alignAccFollowNode1" presStyleIdx="10" presStyleCnt="18" custScaleX="150834">
        <dgm:presLayoutVars>
          <dgm:bulletEnabled val="1"/>
        </dgm:presLayoutVars>
      </dgm:prSet>
      <dgm:spPr/>
      <dgm:t>
        <a:bodyPr/>
        <a:lstStyle/>
        <a:p>
          <a:endParaRPr lang="en-US"/>
        </a:p>
      </dgm:t>
    </dgm:pt>
    <dgm:pt modelId="{FC94E422-A7BB-4CF2-B71F-FC33FAFE5D77}" type="pres">
      <dgm:prSet presAssocID="{5509C847-56A8-4697-BAAB-61851733D9FA}" presName="sibTrans" presStyleCnt="0"/>
      <dgm:spPr/>
    </dgm:pt>
    <dgm:pt modelId="{5F4846B5-173D-47E5-B935-F40D9DA38F5D}" type="pres">
      <dgm:prSet presAssocID="{ABB799FA-07F4-475A-A87B-E98284567046}" presName="node" presStyleLbl="alignAccFollowNode1" presStyleIdx="11" presStyleCnt="18" custScaleX="150834">
        <dgm:presLayoutVars>
          <dgm:bulletEnabled val="1"/>
        </dgm:presLayoutVars>
      </dgm:prSet>
      <dgm:spPr/>
      <dgm:t>
        <a:bodyPr/>
        <a:lstStyle/>
        <a:p>
          <a:endParaRPr lang="en-US"/>
        </a:p>
      </dgm:t>
    </dgm:pt>
    <dgm:pt modelId="{F6BFDE14-D708-45E4-B921-70B1DDF1EE34}" type="pres">
      <dgm:prSet presAssocID="{3F11DA62-03DD-4B26-9F12-A9DAD5AA772A}" presName="vSp" presStyleCnt="0"/>
      <dgm:spPr/>
    </dgm:pt>
    <dgm:pt modelId="{62F9C8D7-66CE-495F-A3D8-3BF08F5E2039}" type="pres">
      <dgm:prSet presAssocID="{D177B001-BE76-4DFB-B98E-AC8C1CEA99CE}" presName="horFlow" presStyleCnt="0"/>
      <dgm:spPr/>
    </dgm:pt>
    <dgm:pt modelId="{FC9EAAD5-08C7-40CB-B87E-B0F713255896}" type="pres">
      <dgm:prSet presAssocID="{D177B001-BE76-4DFB-B98E-AC8C1CEA99CE}" presName="bigChev" presStyleLbl="node1" presStyleIdx="4" presStyleCnt="6" custScaleX="150834"/>
      <dgm:spPr/>
      <dgm:t>
        <a:bodyPr/>
        <a:lstStyle/>
        <a:p>
          <a:endParaRPr lang="en-US"/>
        </a:p>
      </dgm:t>
    </dgm:pt>
    <dgm:pt modelId="{7805D695-44E4-4221-BA19-2EB29147A81E}" type="pres">
      <dgm:prSet presAssocID="{505FE6B4-1B7C-4DF4-813E-01B2CAD257E8}" presName="parTrans" presStyleCnt="0"/>
      <dgm:spPr/>
    </dgm:pt>
    <dgm:pt modelId="{3B89066A-89D2-492C-9C4E-9E7902DE6343}" type="pres">
      <dgm:prSet presAssocID="{F6A254F6-E775-4F3C-AB66-A3DEB150C1E0}" presName="node" presStyleLbl="alignAccFollowNode1" presStyleIdx="12" presStyleCnt="18" custScaleX="150834">
        <dgm:presLayoutVars>
          <dgm:bulletEnabled val="1"/>
        </dgm:presLayoutVars>
      </dgm:prSet>
      <dgm:spPr/>
      <dgm:t>
        <a:bodyPr/>
        <a:lstStyle/>
        <a:p>
          <a:endParaRPr lang="en-US"/>
        </a:p>
      </dgm:t>
    </dgm:pt>
    <dgm:pt modelId="{40F57EC5-49BA-491A-A43D-EE9AE2631B07}" type="pres">
      <dgm:prSet presAssocID="{8ECE0505-996B-4BCE-8367-8995124C55B0}" presName="sibTrans" presStyleCnt="0"/>
      <dgm:spPr/>
    </dgm:pt>
    <dgm:pt modelId="{CF784FB9-04DF-46D7-BE85-730B4902E7FD}" type="pres">
      <dgm:prSet presAssocID="{5331185E-C47A-47DC-ABC8-511A1F77F7C4}" presName="node" presStyleLbl="alignAccFollowNode1" presStyleIdx="13" presStyleCnt="18" custScaleX="150834">
        <dgm:presLayoutVars>
          <dgm:bulletEnabled val="1"/>
        </dgm:presLayoutVars>
      </dgm:prSet>
      <dgm:spPr/>
      <dgm:t>
        <a:bodyPr/>
        <a:lstStyle/>
        <a:p>
          <a:endParaRPr lang="en-US"/>
        </a:p>
      </dgm:t>
    </dgm:pt>
    <dgm:pt modelId="{C7DE7A5D-6646-46D1-B30B-BDF16DBA6120}" type="pres">
      <dgm:prSet presAssocID="{B2198C51-D799-443D-A89E-639147559CD1}" presName="sibTrans" presStyleCnt="0"/>
      <dgm:spPr/>
    </dgm:pt>
    <dgm:pt modelId="{E420B36A-EA74-4539-B355-C7B4553178CD}" type="pres">
      <dgm:prSet presAssocID="{07F24ABE-DCCD-4D19-9209-532C5BEB2A40}" presName="node" presStyleLbl="alignAccFollowNode1" presStyleIdx="14" presStyleCnt="18" custScaleX="150834">
        <dgm:presLayoutVars>
          <dgm:bulletEnabled val="1"/>
        </dgm:presLayoutVars>
      </dgm:prSet>
      <dgm:spPr/>
      <dgm:t>
        <a:bodyPr/>
        <a:lstStyle/>
        <a:p>
          <a:endParaRPr lang="en-US"/>
        </a:p>
      </dgm:t>
    </dgm:pt>
    <dgm:pt modelId="{085445A7-FF66-4D07-81B2-F6BFEF1381F9}" type="pres">
      <dgm:prSet presAssocID="{D177B001-BE76-4DFB-B98E-AC8C1CEA99CE}" presName="vSp" presStyleCnt="0"/>
      <dgm:spPr/>
    </dgm:pt>
    <dgm:pt modelId="{246882A5-D9F5-431C-A09F-821F6F32D0BD}" type="pres">
      <dgm:prSet presAssocID="{9736E9EB-4235-4249-840D-AE1D92F38DD0}" presName="horFlow" presStyleCnt="0"/>
      <dgm:spPr/>
    </dgm:pt>
    <dgm:pt modelId="{A2048F72-7338-4122-A1E0-AB578D0D98DB}" type="pres">
      <dgm:prSet presAssocID="{9736E9EB-4235-4249-840D-AE1D92F38DD0}" presName="bigChev" presStyleLbl="node1" presStyleIdx="5" presStyleCnt="6" custScaleX="150834"/>
      <dgm:spPr/>
      <dgm:t>
        <a:bodyPr/>
        <a:lstStyle/>
        <a:p>
          <a:endParaRPr lang="en-US"/>
        </a:p>
      </dgm:t>
    </dgm:pt>
    <dgm:pt modelId="{179692CF-6147-4B3A-BE5B-46F353F96CCF}" type="pres">
      <dgm:prSet presAssocID="{C20BF4B0-714C-4457-A4A5-0C1596FA4EFB}" presName="parTrans" presStyleCnt="0"/>
      <dgm:spPr/>
    </dgm:pt>
    <dgm:pt modelId="{0FD4188C-A650-4A77-9366-D0739C2CAD21}" type="pres">
      <dgm:prSet presAssocID="{71200774-7054-45AB-8102-BEFE68E407B9}" presName="node" presStyleLbl="alignAccFollowNode1" presStyleIdx="15" presStyleCnt="18" custScaleX="150834">
        <dgm:presLayoutVars>
          <dgm:bulletEnabled val="1"/>
        </dgm:presLayoutVars>
      </dgm:prSet>
      <dgm:spPr/>
      <dgm:t>
        <a:bodyPr/>
        <a:lstStyle/>
        <a:p>
          <a:endParaRPr lang="en-US"/>
        </a:p>
      </dgm:t>
    </dgm:pt>
    <dgm:pt modelId="{87ECB7C3-7EE0-488C-BD4C-407AD5D70074}" type="pres">
      <dgm:prSet presAssocID="{C504118B-A013-43E5-BF61-7CBB6F7ADF3B}" presName="sibTrans" presStyleCnt="0"/>
      <dgm:spPr/>
    </dgm:pt>
    <dgm:pt modelId="{D9EE0208-518A-4451-BC4E-A76DBE5C092D}" type="pres">
      <dgm:prSet presAssocID="{5EDC6597-4A72-42A6-9AFF-35D727D81D1F}" presName="node" presStyleLbl="alignAccFollowNode1" presStyleIdx="16" presStyleCnt="18" custScaleX="150834">
        <dgm:presLayoutVars>
          <dgm:bulletEnabled val="1"/>
        </dgm:presLayoutVars>
      </dgm:prSet>
      <dgm:spPr/>
      <dgm:t>
        <a:bodyPr/>
        <a:lstStyle/>
        <a:p>
          <a:endParaRPr lang="en-US"/>
        </a:p>
      </dgm:t>
    </dgm:pt>
    <dgm:pt modelId="{91C802DE-8C78-4872-95DD-E2F8CC575FB5}" type="pres">
      <dgm:prSet presAssocID="{0B71CEC8-50EA-4D3D-B538-B586ACD10DD4}" presName="sibTrans" presStyleCnt="0"/>
      <dgm:spPr/>
    </dgm:pt>
    <dgm:pt modelId="{E88AC2BD-39DC-4E65-BCE7-9AF817312BB1}" type="pres">
      <dgm:prSet presAssocID="{20325344-435F-4178-8E00-AD8F29D91AD5}" presName="node" presStyleLbl="alignAccFollowNode1" presStyleIdx="17" presStyleCnt="18" custScaleX="150834">
        <dgm:presLayoutVars>
          <dgm:bulletEnabled val="1"/>
        </dgm:presLayoutVars>
      </dgm:prSet>
      <dgm:spPr/>
      <dgm:t>
        <a:bodyPr/>
        <a:lstStyle/>
        <a:p>
          <a:endParaRPr lang="en-US"/>
        </a:p>
      </dgm:t>
    </dgm:pt>
  </dgm:ptLst>
  <dgm:cxnLst>
    <dgm:cxn modelId="{DF5134F7-3D56-49E1-9B3A-BDC2A1F82BD4}" type="presOf" srcId="{D177B001-BE76-4DFB-B98E-AC8C1CEA99CE}" destId="{FC9EAAD5-08C7-40CB-B87E-B0F713255896}" srcOrd="0" destOrd="0" presId="urn:microsoft.com/office/officeart/2005/8/layout/lProcess3"/>
    <dgm:cxn modelId="{483F4B92-76E2-4C51-B522-C41757A4F0BB}" srcId="{E218BEFC-14D6-4E5F-AFD3-C6BF62B47B94}" destId="{FD6C693D-B1D7-46A0-9395-18BE5BDE3868}" srcOrd="2" destOrd="0" parTransId="{D70B28F4-56D6-490B-BE2A-2178161B473F}" sibTransId="{415546EE-091A-46EE-8F69-B084615787BF}"/>
    <dgm:cxn modelId="{026EB924-6F28-45E6-87CA-D89CF028EA13}" type="presOf" srcId="{3B6F5E1B-95E5-47EF-B136-8B6876DF7C27}" destId="{55A014EF-3FA6-408E-9859-73A889C42A1D}" srcOrd="0" destOrd="0" presId="urn:microsoft.com/office/officeart/2005/8/layout/lProcess3"/>
    <dgm:cxn modelId="{1F636A95-87A4-4C8D-AD8D-09EA086AEA0D}" type="presOf" srcId="{E218BEFC-14D6-4E5F-AFD3-C6BF62B47B94}" destId="{F69FB76E-A50E-45ED-B44B-97E5CDDE4092}" srcOrd="0" destOrd="0" presId="urn:microsoft.com/office/officeart/2005/8/layout/lProcess3"/>
    <dgm:cxn modelId="{D2ADC6A9-BCA0-47CA-8E0E-EC8137361FE9}" type="presOf" srcId="{79AB5E0E-2AF1-4706-A18D-03E4EF07CBE9}" destId="{5E78F9BB-2EEA-42E1-B81A-024F4DBAEC6D}" srcOrd="0" destOrd="0" presId="urn:microsoft.com/office/officeart/2005/8/layout/lProcess3"/>
    <dgm:cxn modelId="{9EF0E0E2-602C-4AE9-9683-35B574DB7B87}" type="presOf" srcId="{3F11DA62-03DD-4B26-9F12-A9DAD5AA772A}" destId="{B6981B07-34CF-4115-9C3A-ACC980FCFEBC}" srcOrd="0" destOrd="0" presId="urn:microsoft.com/office/officeart/2005/8/layout/lProcess3"/>
    <dgm:cxn modelId="{1F1CC72F-01D1-4EA6-BD41-AA31990DFA6C}" srcId="{9736E9EB-4235-4249-840D-AE1D92F38DD0}" destId="{71200774-7054-45AB-8102-BEFE68E407B9}" srcOrd="0" destOrd="0" parTransId="{C20BF4B0-714C-4457-A4A5-0C1596FA4EFB}" sibTransId="{C504118B-A013-43E5-BF61-7CBB6F7ADF3B}"/>
    <dgm:cxn modelId="{242A1175-AE79-4F8D-AA94-6A1DD8F5374A}" type="presOf" srcId="{ABB799FA-07F4-475A-A87B-E98284567046}" destId="{5F4846B5-173D-47E5-B935-F40D9DA38F5D}" srcOrd="0" destOrd="0" presId="urn:microsoft.com/office/officeart/2005/8/layout/lProcess3"/>
    <dgm:cxn modelId="{EC201DDB-4A49-4CDA-A460-B6DF3A6AB116}" srcId="{D177B001-BE76-4DFB-B98E-AC8C1CEA99CE}" destId="{F6A254F6-E775-4F3C-AB66-A3DEB150C1E0}" srcOrd="0" destOrd="0" parTransId="{505FE6B4-1B7C-4DF4-813E-01B2CAD257E8}" sibTransId="{8ECE0505-996B-4BCE-8367-8995124C55B0}"/>
    <dgm:cxn modelId="{ADA9F346-44D2-46B3-BECE-B4A193CB1A05}" srcId="{3F11DA62-03DD-4B26-9F12-A9DAD5AA772A}" destId="{ABB799FA-07F4-475A-A87B-E98284567046}" srcOrd="2" destOrd="0" parTransId="{784937E7-96D5-4E50-9C53-F79BEE652436}" sibTransId="{301C393C-A9FD-4A4E-A6FB-FFE0C736523B}"/>
    <dgm:cxn modelId="{01336A4B-40BB-48DD-8D6E-C8E3B56933AB}" srcId="{9736E9EB-4235-4249-840D-AE1D92F38DD0}" destId="{5EDC6597-4A72-42A6-9AFF-35D727D81D1F}" srcOrd="1" destOrd="0" parTransId="{F4262187-E2B5-4C7B-BB30-7C57B4BBA310}" sibTransId="{0B71CEC8-50EA-4D3D-B538-B586ACD10DD4}"/>
    <dgm:cxn modelId="{8AB18001-5AA7-4F76-90B4-E088019323DC}" srcId="{79AB5E0E-2AF1-4706-A18D-03E4EF07CBE9}" destId="{8578DD6E-19AC-40B1-935A-F9E139D99F86}" srcOrd="2" destOrd="0" parTransId="{4E6046C3-5386-44D8-BD14-0564DFF4C68D}" sibTransId="{359AB0BF-6104-48A7-8F2A-0E1877ECA88D}"/>
    <dgm:cxn modelId="{9D8B0A19-E4C0-48B6-9947-F51870B19E2B}" srcId="{676BA2B3-4CD7-417C-9953-C98F6180C998}" destId="{3B6F5E1B-95E5-47EF-B136-8B6876DF7C27}" srcOrd="2" destOrd="0" parTransId="{367AEB12-899F-4894-9CD6-FFFD1F58CBF8}" sibTransId="{D39397CD-1941-417E-93FE-C393DD8C083A}"/>
    <dgm:cxn modelId="{165887FE-0A47-4296-AC48-9143FF6CC34D}" type="presOf" srcId="{2790C846-F3D8-4569-A90A-8102F007A6D7}" destId="{00E358B4-E31F-4B99-800B-52FE6C9AC282}" srcOrd="0" destOrd="0" presId="urn:microsoft.com/office/officeart/2005/8/layout/lProcess3"/>
    <dgm:cxn modelId="{B4431B34-A580-4512-AA71-30E38A16CF04}" srcId="{3AD2D624-EAAE-4253-8258-5CE36A49F793}" destId="{9736E9EB-4235-4249-840D-AE1D92F38DD0}" srcOrd="5" destOrd="0" parTransId="{74700864-1B73-482C-83CD-289AD060D699}" sibTransId="{FF41BA61-4C58-4E84-A04C-826E16B73311}"/>
    <dgm:cxn modelId="{70C449B8-CF93-47AD-9545-858E52A75962}" srcId="{E218BEFC-14D6-4E5F-AFD3-C6BF62B47B94}" destId="{2A42F23B-894A-4D47-BF0B-9DAF2A99BD82}" srcOrd="0" destOrd="0" parTransId="{5BBF3F50-D02D-4439-98FF-C40C2DA273F9}" sibTransId="{2CD96862-DD58-440D-9962-FC9C963D8FBD}"/>
    <dgm:cxn modelId="{126975EC-D2F8-45CE-BB2E-F103DBB1A169}" type="presOf" srcId="{07F24ABE-DCCD-4D19-9209-532C5BEB2A40}" destId="{E420B36A-EA74-4539-B355-C7B4553178CD}" srcOrd="0" destOrd="0" presId="urn:microsoft.com/office/officeart/2005/8/layout/lProcess3"/>
    <dgm:cxn modelId="{AAF436AF-614F-4D39-811D-5E4A9540C94F}" type="presOf" srcId="{2A42F23B-894A-4D47-BF0B-9DAF2A99BD82}" destId="{826CA270-0946-4287-98B2-3AAEA142B5B0}" srcOrd="0" destOrd="0" presId="urn:microsoft.com/office/officeart/2005/8/layout/lProcess3"/>
    <dgm:cxn modelId="{BE3A5820-51F4-4FA6-B576-73ED6D9E763D}" type="presOf" srcId="{3AD2D624-EAAE-4253-8258-5CE36A49F793}" destId="{4F2B25BC-6909-4E77-A2E7-186701C5C64E}" srcOrd="0" destOrd="0" presId="urn:microsoft.com/office/officeart/2005/8/layout/lProcess3"/>
    <dgm:cxn modelId="{905766A2-5CF3-4078-A4B0-FA1D1D5FFBDA}" srcId="{3AD2D624-EAAE-4253-8258-5CE36A49F793}" destId="{79AB5E0E-2AF1-4706-A18D-03E4EF07CBE9}" srcOrd="2" destOrd="0" parTransId="{1F6B6D65-6C87-4817-9B3E-9B26CBE53AE0}" sibTransId="{6BC02963-AB3C-44A2-AE12-AEA167C6B3E1}"/>
    <dgm:cxn modelId="{DA444CE4-2159-4200-A0CD-1B742F13A2F6}" srcId="{E218BEFC-14D6-4E5F-AFD3-C6BF62B47B94}" destId="{9E7AAC3E-7EA5-4B2B-8120-4796BC96E82D}" srcOrd="1" destOrd="0" parTransId="{AF7FD307-5375-43F2-8B68-1CA3D72054BB}" sibTransId="{B0BA8D08-07C6-4B2D-917B-D15F2CB14C78}"/>
    <dgm:cxn modelId="{465EA47F-1C32-433B-B1BC-C9D015D85D7A}" type="presOf" srcId="{676BA2B3-4CD7-417C-9953-C98F6180C998}" destId="{6062AC87-5DCA-418B-819D-6BA6A87DD118}" srcOrd="0" destOrd="0" presId="urn:microsoft.com/office/officeart/2005/8/layout/lProcess3"/>
    <dgm:cxn modelId="{B07D3FBD-8CDF-420F-9C26-B26C9BFD3374}" srcId="{3F11DA62-03DD-4B26-9F12-A9DAD5AA772A}" destId="{FF3F60B7-EBC2-4E5D-9108-8AAD18A6DB5A}" srcOrd="0" destOrd="0" parTransId="{A86BFA7B-2421-404B-8008-3131326F35E8}" sibTransId="{7C12E7C5-2D52-47E0-A701-E694BF28F13E}"/>
    <dgm:cxn modelId="{0BA50D97-AA64-4CBF-BC88-72AC23591B27}" type="presOf" srcId="{9736E9EB-4235-4249-840D-AE1D92F38DD0}" destId="{A2048F72-7338-4122-A1E0-AB578D0D98DB}" srcOrd="0" destOrd="0" presId="urn:microsoft.com/office/officeart/2005/8/layout/lProcess3"/>
    <dgm:cxn modelId="{C9BE11F9-C42F-4BEF-BFB6-D84B15E0CDB6}" srcId="{3AD2D624-EAAE-4253-8258-5CE36A49F793}" destId="{676BA2B3-4CD7-417C-9953-C98F6180C998}" srcOrd="0" destOrd="0" parTransId="{61AE1CA9-DBA7-4F07-B339-AB0401DE78BB}" sibTransId="{5D986D39-7F0F-4B9B-9C32-C4E2E10AC7A7}"/>
    <dgm:cxn modelId="{CC61D833-8F70-4279-BDE5-7FD1167D68CF}" srcId="{79AB5E0E-2AF1-4706-A18D-03E4EF07CBE9}" destId="{AED110D5-D00C-4BFD-9138-7B0E4F0BAF54}" srcOrd="1" destOrd="0" parTransId="{21267BA6-6560-46B2-A568-F87F78F322C1}" sibTransId="{60443222-3DE6-4ACB-93A0-3E829135C0EC}"/>
    <dgm:cxn modelId="{0C3FA1A0-EDAE-4643-9382-B9CB6BAA6EFA}" srcId="{676BA2B3-4CD7-417C-9953-C98F6180C998}" destId="{24B92783-113D-405F-B9F3-DE3772126933}" srcOrd="0" destOrd="0" parTransId="{EAB41D3C-1C33-4EE5-860A-04715556B93D}" sibTransId="{F7B2F7C4-46B2-4D0E-AB48-B08B39F506F7}"/>
    <dgm:cxn modelId="{0884992C-D554-414B-88C0-653BBEE86391}" type="presOf" srcId="{F6A254F6-E775-4F3C-AB66-A3DEB150C1E0}" destId="{3B89066A-89D2-492C-9C4E-9E7902DE6343}" srcOrd="0" destOrd="0" presId="urn:microsoft.com/office/officeart/2005/8/layout/lProcess3"/>
    <dgm:cxn modelId="{FCDA968A-1712-4F88-AF97-51800FD7F3B3}" type="presOf" srcId="{FD6C693D-B1D7-46A0-9395-18BE5BDE3868}" destId="{67DA07E7-0EEE-4735-87F8-771F72C029C8}" srcOrd="0" destOrd="0" presId="urn:microsoft.com/office/officeart/2005/8/layout/lProcess3"/>
    <dgm:cxn modelId="{C9AC6E28-ED96-4A00-A620-426B457AE5C0}" srcId="{676BA2B3-4CD7-417C-9953-C98F6180C998}" destId="{C033462F-9579-4A91-8C93-DB2E8AE1866D}" srcOrd="1" destOrd="0" parTransId="{32C8916A-91E6-445D-BFE3-36595C25B63B}" sibTransId="{DEDA5BC9-FEC2-4078-910C-A1C8E273E7ED}"/>
    <dgm:cxn modelId="{A0BD6661-9E97-4208-85D3-D8535F8A94FF}" srcId="{D177B001-BE76-4DFB-B98E-AC8C1CEA99CE}" destId="{5331185E-C47A-47DC-ABC8-511A1F77F7C4}" srcOrd="1" destOrd="0" parTransId="{21B029E3-8B47-4CAC-AE66-4DA351604B88}" sibTransId="{B2198C51-D799-443D-A89E-639147559CD1}"/>
    <dgm:cxn modelId="{54413638-58B8-4B45-B517-D4AEF682BB6A}" srcId="{3AD2D624-EAAE-4253-8258-5CE36A49F793}" destId="{3F11DA62-03DD-4B26-9F12-A9DAD5AA772A}" srcOrd="3" destOrd="0" parTransId="{889874FB-139F-47E7-A8EC-91C18A3A01B9}" sibTransId="{BB087EE3-A065-4465-B742-C1C9E9CD3EC5}"/>
    <dgm:cxn modelId="{E55398CA-9B99-44D6-BFD6-A844BA18B5E4}" srcId="{D177B001-BE76-4DFB-B98E-AC8C1CEA99CE}" destId="{07F24ABE-DCCD-4D19-9209-532C5BEB2A40}" srcOrd="2" destOrd="0" parTransId="{73ED8161-B6DD-4B3C-99F0-FE5C5D055F25}" sibTransId="{07C6A250-EA4B-40C0-A440-57128005C489}"/>
    <dgm:cxn modelId="{4645EF19-5327-4DCC-93F7-9AC37ACCC12E}" srcId="{79AB5E0E-2AF1-4706-A18D-03E4EF07CBE9}" destId="{9B63B854-29D8-409B-9B46-24912F2C099B}" srcOrd="0" destOrd="0" parTransId="{30FA7D74-6CF4-4BE9-A539-261CBDBFC2C9}" sibTransId="{D22762B0-91F6-4AC5-9747-71DE5E66105D}"/>
    <dgm:cxn modelId="{D2FC2F5B-5910-45F5-8068-5CBBF88CB287}" type="presOf" srcId="{20325344-435F-4178-8E00-AD8F29D91AD5}" destId="{E88AC2BD-39DC-4E65-BCE7-9AF817312BB1}" srcOrd="0" destOrd="0" presId="urn:microsoft.com/office/officeart/2005/8/layout/lProcess3"/>
    <dgm:cxn modelId="{176542DC-05E1-4436-93E7-FC41A8CAF4FC}" srcId="{3AD2D624-EAAE-4253-8258-5CE36A49F793}" destId="{D177B001-BE76-4DFB-B98E-AC8C1CEA99CE}" srcOrd="4" destOrd="0" parTransId="{E8BBC5D1-134C-46B9-9335-1E8122E57895}" sibTransId="{4E31A374-44DC-45F5-8734-46B9C09A9AE8}"/>
    <dgm:cxn modelId="{6AFB44FC-BE88-4529-99F6-5745844BBE83}" type="presOf" srcId="{8578DD6E-19AC-40B1-935A-F9E139D99F86}" destId="{6D797F56-649D-49A1-90F0-AC6BC039126A}" srcOrd="0" destOrd="0" presId="urn:microsoft.com/office/officeart/2005/8/layout/lProcess3"/>
    <dgm:cxn modelId="{48151EE0-E1A7-409C-AC6E-EDFB0FBA63C2}" srcId="{3F11DA62-03DD-4B26-9F12-A9DAD5AA772A}" destId="{2790C846-F3D8-4569-A90A-8102F007A6D7}" srcOrd="1" destOrd="0" parTransId="{802A0128-6546-4ECF-910B-17CEA10D79C6}" sibTransId="{5509C847-56A8-4697-BAAB-61851733D9FA}"/>
    <dgm:cxn modelId="{DC4B5E45-8F30-4064-AB96-FF6CDEA0CA30}" type="presOf" srcId="{9B63B854-29D8-409B-9B46-24912F2C099B}" destId="{BF370524-6075-4A00-B72B-5D0F1DECDEFE}" srcOrd="0" destOrd="0" presId="urn:microsoft.com/office/officeart/2005/8/layout/lProcess3"/>
    <dgm:cxn modelId="{5A378F44-6D46-4EC7-98C6-D37E4159643D}" type="presOf" srcId="{FF3F60B7-EBC2-4E5D-9108-8AAD18A6DB5A}" destId="{71E20C76-C54F-41B4-ABDC-9ACEF09004DC}" srcOrd="0" destOrd="0" presId="urn:microsoft.com/office/officeart/2005/8/layout/lProcess3"/>
    <dgm:cxn modelId="{530D7322-0EA3-49E8-9F24-00D2074B3414}" srcId="{3AD2D624-EAAE-4253-8258-5CE36A49F793}" destId="{E218BEFC-14D6-4E5F-AFD3-C6BF62B47B94}" srcOrd="1" destOrd="0" parTransId="{98ACFA47-2DD2-4EFF-9DB0-CE939F35488B}" sibTransId="{EC81A5BA-C7D3-4159-A82F-BB7E85BAFC75}"/>
    <dgm:cxn modelId="{62A15657-8047-47F9-A8C7-4A5AB6C9C937}" srcId="{9736E9EB-4235-4249-840D-AE1D92F38DD0}" destId="{20325344-435F-4178-8E00-AD8F29D91AD5}" srcOrd="2" destOrd="0" parTransId="{78B27FC2-0501-4E09-940D-68E5242CD203}" sibTransId="{6A8FC820-54FB-45E4-BC4C-77E4D45BFB88}"/>
    <dgm:cxn modelId="{4961195E-20EF-4E70-9046-12437D66D71A}" type="presOf" srcId="{AED110D5-D00C-4BFD-9138-7B0E4F0BAF54}" destId="{C734CE72-88E4-4E70-9ED3-6F3043E622DF}" srcOrd="0" destOrd="0" presId="urn:microsoft.com/office/officeart/2005/8/layout/lProcess3"/>
    <dgm:cxn modelId="{1C0D3879-BE8F-410C-B893-A1502D5F0FAC}" type="presOf" srcId="{C033462F-9579-4A91-8C93-DB2E8AE1866D}" destId="{0271FEA3-C9BB-490F-BB92-AC370C81398E}" srcOrd="0" destOrd="0" presId="urn:microsoft.com/office/officeart/2005/8/layout/lProcess3"/>
    <dgm:cxn modelId="{91B8F378-5872-4118-8DBE-4EE1E53F5322}" type="presOf" srcId="{5331185E-C47A-47DC-ABC8-511A1F77F7C4}" destId="{CF784FB9-04DF-46D7-BE85-730B4902E7FD}" srcOrd="0" destOrd="0" presId="urn:microsoft.com/office/officeart/2005/8/layout/lProcess3"/>
    <dgm:cxn modelId="{4EC5C0C0-0917-48E8-BA64-D977318D6FFA}" type="presOf" srcId="{71200774-7054-45AB-8102-BEFE68E407B9}" destId="{0FD4188C-A650-4A77-9366-D0739C2CAD21}" srcOrd="0" destOrd="0" presId="urn:microsoft.com/office/officeart/2005/8/layout/lProcess3"/>
    <dgm:cxn modelId="{F37A83C1-2268-4822-97EA-BB634D0CEC02}" type="presOf" srcId="{9E7AAC3E-7EA5-4B2B-8120-4796BC96E82D}" destId="{9B82BBC0-058E-4B57-917A-06F498310249}" srcOrd="0" destOrd="0" presId="urn:microsoft.com/office/officeart/2005/8/layout/lProcess3"/>
    <dgm:cxn modelId="{218E9132-145D-4ED9-8F80-5C28DB90A0D9}" type="presOf" srcId="{5EDC6597-4A72-42A6-9AFF-35D727D81D1F}" destId="{D9EE0208-518A-4451-BC4E-A76DBE5C092D}" srcOrd="0" destOrd="0" presId="urn:microsoft.com/office/officeart/2005/8/layout/lProcess3"/>
    <dgm:cxn modelId="{B704FDE3-45DE-4334-8961-6980D73C1C86}" type="presOf" srcId="{24B92783-113D-405F-B9F3-DE3772126933}" destId="{ADAAF173-0466-4A03-A07F-95173CCD216B}" srcOrd="0" destOrd="0" presId="urn:microsoft.com/office/officeart/2005/8/layout/lProcess3"/>
    <dgm:cxn modelId="{D3F7B471-E0B5-4C2B-8A91-5A731623B612}" type="presParOf" srcId="{4F2B25BC-6909-4E77-A2E7-186701C5C64E}" destId="{6122C8D4-951F-406C-B534-F4CC6F0C4836}" srcOrd="0" destOrd="0" presId="urn:microsoft.com/office/officeart/2005/8/layout/lProcess3"/>
    <dgm:cxn modelId="{EB4487D5-EAF9-4765-9CC0-130CBCF6168F}" type="presParOf" srcId="{6122C8D4-951F-406C-B534-F4CC6F0C4836}" destId="{6062AC87-5DCA-418B-819D-6BA6A87DD118}" srcOrd="0" destOrd="0" presId="urn:microsoft.com/office/officeart/2005/8/layout/lProcess3"/>
    <dgm:cxn modelId="{7C213C48-B87C-4C6F-95A3-6737FB268EF4}" type="presParOf" srcId="{6122C8D4-951F-406C-B534-F4CC6F0C4836}" destId="{DD06466C-3B80-4A20-B114-971B8E4E561E}" srcOrd="1" destOrd="0" presId="urn:microsoft.com/office/officeart/2005/8/layout/lProcess3"/>
    <dgm:cxn modelId="{F8FF8CA1-DBA9-465E-9C47-794269E38270}" type="presParOf" srcId="{6122C8D4-951F-406C-B534-F4CC6F0C4836}" destId="{ADAAF173-0466-4A03-A07F-95173CCD216B}" srcOrd="2" destOrd="0" presId="urn:microsoft.com/office/officeart/2005/8/layout/lProcess3"/>
    <dgm:cxn modelId="{1EDD53E9-9DB1-422E-B044-BDA6E6B5699C}" type="presParOf" srcId="{6122C8D4-951F-406C-B534-F4CC6F0C4836}" destId="{67476F0B-915A-4AC9-843D-82FFF02BD334}" srcOrd="3" destOrd="0" presId="urn:microsoft.com/office/officeart/2005/8/layout/lProcess3"/>
    <dgm:cxn modelId="{83D6BB59-098C-45E8-B6AF-4E9077659725}" type="presParOf" srcId="{6122C8D4-951F-406C-B534-F4CC6F0C4836}" destId="{0271FEA3-C9BB-490F-BB92-AC370C81398E}" srcOrd="4" destOrd="0" presId="urn:microsoft.com/office/officeart/2005/8/layout/lProcess3"/>
    <dgm:cxn modelId="{5BC4CD05-A93B-45B0-B80E-67069D21ADA9}" type="presParOf" srcId="{6122C8D4-951F-406C-B534-F4CC6F0C4836}" destId="{0F3B1E23-F6E5-408B-823F-075380852F05}" srcOrd="5" destOrd="0" presId="urn:microsoft.com/office/officeart/2005/8/layout/lProcess3"/>
    <dgm:cxn modelId="{A8BCCA5E-446C-48E9-A343-9AAF7BF6DA1C}" type="presParOf" srcId="{6122C8D4-951F-406C-B534-F4CC6F0C4836}" destId="{55A014EF-3FA6-408E-9859-73A889C42A1D}" srcOrd="6" destOrd="0" presId="urn:microsoft.com/office/officeart/2005/8/layout/lProcess3"/>
    <dgm:cxn modelId="{183B4132-85F3-4A57-B9E3-9BDCFFCDFA46}" type="presParOf" srcId="{4F2B25BC-6909-4E77-A2E7-186701C5C64E}" destId="{C6E13490-15C3-448C-8D88-FBE877EC6518}" srcOrd="1" destOrd="0" presId="urn:microsoft.com/office/officeart/2005/8/layout/lProcess3"/>
    <dgm:cxn modelId="{B4887099-4B7F-443B-9A3B-3F0D927E12A6}" type="presParOf" srcId="{4F2B25BC-6909-4E77-A2E7-186701C5C64E}" destId="{CC124496-D22B-473D-B227-D1D67998401A}" srcOrd="2" destOrd="0" presId="urn:microsoft.com/office/officeart/2005/8/layout/lProcess3"/>
    <dgm:cxn modelId="{C9F8681B-5B2D-4262-97EF-EFD947AB6302}" type="presParOf" srcId="{CC124496-D22B-473D-B227-D1D67998401A}" destId="{F69FB76E-A50E-45ED-B44B-97E5CDDE4092}" srcOrd="0" destOrd="0" presId="urn:microsoft.com/office/officeart/2005/8/layout/lProcess3"/>
    <dgm:cxn modelId="{8CB25314-2175-4A3A-8682-E73E97B246EF}" type="presParOf" srcId="{CC124496-D22B-473D-B227-D1D67998401A}" destId="{B85119E4-9C8A-4F4B-8EF6-92CCF2577C94}" srcOrd="1" destOrd="0" presId="urn:microsoft.com/office/officeart/2005/8/layout/lProcess3"/>
    <dgm:cxn modelId="{1B7B0A45-CF06-444C-B27C-7F9E6A31A431}" type="presParOf" srcId="{CC124496-D22B-473D-B227-D1D67998401A}" destId="{826CA270-0946-4287-98B2-3AAEA142B5B0}" srcOrd="2" destOrd="0" presId="urn:microsoft.com/office/officeart/2005/8/layout/lProcess3"/>
    <dgm:cxn modelId="{B2DB37CA-AEB5-4A0C-A217-FEC0090D437C}" type="presParOf" srcId="{CC124496-D22B-473D-B227-D1D67998401A}" destId="{0A908447-BE51-4C9F-BAA1-190FE7905296}" srcOrd="3" destOrd="0" presId="urn:microsoft.com/office/officeart/2005/8/layout/lProcess3"/>
    <dgm:cxn modelId="{E429B8A4-6AB4-4A53-8585-9E23BEEF0192}" type="presParOf" srcId="{CC124496-D22B-473D-B227-D1D67998401A}" destId="{9B82BBC0-058E-4B57-917A-06F498310249}" srcOrd="4" destOrd="0" presId="urn:microsoft.com/office/officeart/2005/8/layout/lProcess3"/>
    <dgm:cxn modelId="{57AB140B-0308-4FFC-A469-D2E43AC5CDDB}" type="presParOf" srcId="{CC124496-D22B-473D-B227-D1D67998401A}" destId="{F77DE226-EA59-4C7F-94EE-D6D76F55FE33}" srcOrd="5" destOrd="0" presId="urn:microsoft.com/office/officeart/2005/8/layout/lProcess3"/>
    <dgm:cxn modelId="{F27EA0AD-53CB-4297-AF22-76CA773D1476}" type="presParOf" srcId="{CC124496-D22B-473D-B227-D1D67998401A}" destId="{67DA07E7-0EEE-4735-87F8-771F72C029C8}" srcOrd="6" destOrd="0" presId="urn:microsoft.com/office/officeart/2005/8/layout/lProcess3"/>
    <dgm:cxn modelId="{A286ED06-DDCF-48A7-AF88-14B66798DF70}" type="presParOf" srcId="{4F2B25BC-6909-4E77-A2E7-186701C5C64E}" destId="{3A76B89E-86FA-493C-888F-04CB845790A9}" srcOrd="3" destOrd="0" presId="urn:microsoft.com/office/officeart/2005/8/layout/lProcess3"/>
    <dgm:cxn modelId="{E55C6EFC-D591-4266-A211-3F71229B04A5}" type="presParOf" srcId="{4F2B25BC-6909-4E77-A2E7-186701C5C64E}" destId="{A0A8D977-5A50-4FE9-BF67-C1D1A230EE5C}" srcOrd="4" destOrd="0" presId="urn:microsoft.com/office/officeart/2005/8/layout/lProcess3"/>
    <dgm:cxn modelId="{8999836A-0D33-4AB8-A1ED-BC20411426F6}" type="presParOf" srcId="{A0A8D977-5A50-4FE9-BF67-C1D1A230EE5C}" destId="{5E78F9BB-2EEA-42E1-B81A-024F4DBAEC6D}" srcOrd="0" destOrd="0" presId="urn:microsoft.com/office/officeart/2005/8/layout/lProcess3"/>
    <dgm:cxn modelId="{E18314FF-AC4C-4400-9308-B88B23334CC7}" type="presParOf" srcId="{A0A8D977-5A50-4FE9-BF67-C1D1A230EE5C}" destId="{463283C2-1B8A-43A4-B046-87A294FE8164}" srcOrd="1" destOrd="0" presId="urn:microsoft.com/office/officeart/2005/8/layout/lProcess3"/>
    <dgm:cxn modelId="{CD9CA2AB-BF54-4602-8B29-656EAFF26208}" type="presParOf" srcId="{A0A8D977-5A50-4FE9-BF67-C1D1A230EE5C}" destId="{BF370524-6075-4A00-B72B-5D0F1DECDEFE}" srcOrd="2" destOrd="0" presId="urn:microsoft.com/office/officeart/2005/8/layout/lProcess3"/>
    <dgm:cxn modelId="{F5813E7F-D659-44A9-A4FD-20DE923755A8}" type="presParOf" srcId="{A0A8D977-5A50-4FE9-BF67-C1D1A230EE5C}" destId="{8A76FA46-E335-46C2-9204-E25523CAE114}" srcOrd="3" destOrd="0" presId="urn:microsoft.com/office/officeart/2005/8/layout/lProcess3"/>
    <dgm:cxn modelId="{3228A558-B826-4171-A480-C18287A03162}" type="presParOf" srcId="{A0A8D977-5A50-4FE9-BF67-C1D1A230EE5C}" destId="{C734CE72-88E4-4E70-9ED3-6F3043E622DF}" srcOrd="4" destOrd="0" presId="urn:microsoft.com/office/officeart/2005/8/layout/lProcess3"/>
    <dgm:cxn modelId="{A28DF776-A1D6-4530-8EC8-D6493D457CBB}" type="presParOf" srcId="{A0A8D977-5A50-4FE9-BF67-C1D1A230EE5C}" destId="{ED90ACA3-9D4A-4906-81C7-4A516803C117}" srcOrd="5" destOrd="0" presId="urn:microsoft.com/office/officeart/2005/8/layout/lProcess3"/>
    <dgm:cxn modelId="{171A0B3C-CF63-43DC-AA05-A773BC842D5B}" type="presParOf" srcId="{A0A8D977-5A50-4FE9-BF67-C1D1A230EE5C}" destId="{6D797F56-649D-49A1-90F0-AC6BC039126A}" srcOrd="6" destOrd="0" presId="urn:microsoft.com/office/officeart/2005/8/layout/lProcess3"/>
    <dgm:cxn modelId="{B225B71E-64DF-4395-8C9D-B4E8C2EFD995}" type="presParOf" srcId="{4F2B25BC-6909-4E77-A2E7-186701C5C64E}" destId="{5301321C-8962-45E0-9225-DEBFD75EF2E9}" srcOrd="5" destOrd="0" presId="urn:microsoft.com/office/officeart/2005/8/layout/lProcess3"/>
    <dgm:cxn modelId="{D55635E5-C7E9-4F45-9A48-2E0EBF5C5C59}" type="presParOf" srcId="{4F2B25BC-6909-4E77-A2E7-186701C5C64E}" destId="{2D56E360-ED9D-48C2-B087-169CC3247BA1}" srcOrd="6" destOrd="0" presId="urn:microsoft.com/office/officeart/2005/8/layout/lProcess3"/>
    <dgm:cxn modelId="{E6DF4233-AE84-4B52-B2B4-13825ABD8B77}" type="presParOf" srcId="{2D56E360-ED9D-48C2-B087-169CC3247BA1}" destId="{B6981B07-34CF-4115-9C3A-ACC980FCFEBC}" srcOrd="0" destOrd="0" presId="urn:microsoft.com/office/officeart/2005/8/layout/lProcess3"/>
    <dgm:cxn modelId="{7079638B-A779-43E5-B966-65C205AA8B9F}" type="presParOf" srcId="{2D56E360-ED9D-48C2-B087-169CC3247BA1}" destId="{96C437EF-EC21-409B-BAD8-BCCEDEBBE85F}" srcOrd="1" destOrd="0" presId="urn:microsoft.com/office/officeart/2005/8/layout/lProcess3"/>
    <dgm:cxn modelId="{59E982F9-1BC7-437C-8117-0F6101CAA303}" type="presParOf" srcId="{2D56E360-ED9D-48C2-B087-169CC3247BA1}" destId="{71E20C76-C54F-41B4-ABDC-9ACEF09004DC}" srcOrd="2" destOrd="0" presId="urn:microsoft.com/office/officeart/2005/8/layout/lProcess3"/>
    <dgm:cxn modelId="{1319648B-9FD1-4D04-8F4A-1253502C9463}" type="presParOf" srcId="{2D56E360-ED9D-48C2-B087-169CC3247BA1}" destId="{CD8C9C5F-4A77-4D66-BFEC-F9FC96EA586D}" srcOrd="3" destOrd="0" presId="urn:microsoft.com/office/officeart/2005/8/layout/lProcess3"/>
    <dgm:cxn modelId="{89385554-99DF-4836-A09B-6B2477EED0DB}" type="presParOf" srcId="{2D56E360-ED9D-48C2-B087-169CC3247BA1}" destId="{00E358B4-E31F-4B99-800B-52FE6C9AC282}" srcOrd="4" destOrd="0" presId="urn:microsoft.com/office/officeart/2005/8/layout/lProcess3"/>
    <dgm:cxn modelId="{4C26CD46-D312-4E8B-A231-C9024564F67B}" type="presParOf" srcId="{2D56E360-ED9D-48C2-B087-169CC3247BA1}" destId="{FC94E422-A7BB-4CF2-B71F-FC33FAFE5D77}" srcOrd="5" destOrd="0" presId="urn:microsoft.com/office/officeart/2005/8/layout/lProcess3"/>
    <dgm:cxn modelId="{39D3D7A6-1033-44CC-A854-290E5D8AA53E}" type="presParOf" srcId="{2D56E360-ED9D-48C2-B087-169CC3247BA1}" destId="{5F4846B5-173D-47E5-B935-F40D9DA38F5D}" srcOrd="6" destOrd="0" presId="urn:microsoft.com/office/officeart/2005/8/layout/lProcess3"/>
    <dgm:cxn modelId="{E2B4C6C1-9932-4603-9BB2-A66D8A4BDE63}" type="presParOf" srcId="{4F2B25BC-6909-4E77-A2E7-186701C5C64E}" destId="{F6BFDE14-D708-45E4-B921-70B1DDF1EE34}" srcOrd="7" destOrd="0" presId="urn:microsoft.com/office/officeart/2005/8/layout/lProcess3"/>
    <dgm:cxn modelId="{3C11AC35-69FF-48B0-B6A7-FA87197933E8}" type="presParOf" srcId="{4F2B25BC-6909-4E77-A2E7-186701C5C64E}" destId="{62F9C8D7-66CE-495F-A3D8-3BF08F5E2039}" srcOrd="8" destOrd="0" presId="urn:microsoft.com/office/officeart/2005/8/layout/lProcess3"/>
    <dgm:cxn modelId="{5A74A760-AF70-432F-A61C-7DAB5817A057}" type="presParOf" srcId="{62F9C8D7-66CE-495F-A3D8-3BF08F5E2039}" destId="{FC9EAAD5-08C7-40CB-B87E-B0F713255896}" srcOrd="0" destOrd="0" presId="urn:microsoft.com/office/officeart/2005/8/layout/lProcess3"/>
    <dgm:cxn modelId="{26B299FB-EE3E-4874-9E62-91BB0E9AA51E}" type="presParOf" srcId="{62F9C8D7-66CE-495F-A3D8-3BF08F5E2039}" destId="{7805D695-44E4-4221-BA19-2EB29147A81E}" srcOrd="1" destOrd="0" presId="urn:microsoft.com/office/officeart/2005/8/layout/lProcess3"/>
    <dgm:cxn modelId="{9D91ACAF-E602-44E5-8B23-64CC3B71788B}" type="presParOf" srcId="{62F9C8D7-66CE-495F-A3D8-3BF08F5E2039}" destId="{3B89066A-89D2-492C-9C4E-9E7902DE6343}" srcOrd="2" destOrd="0" presId="urn:microsoft.com/office/officeart/2005/8/layout/lProcess3"/>
    <dgm:cxn modelId="{BD75DEA1-6F22-406F-98D7-E311953E9B7E}" type="presParOf" srcId="{62F9C8D7-66CE-495F-A3D8-3BF08F5E2039}" destId="{40F57EC5-49BA-491A-A43D-EE9AE2631B07}" srcOrd="3" destOrd="0" presId="urn:microsoft.com/office/officeart/2005/8/layout/lProcess3"/>
    <dgm:cxn modelId="{F59D6481-3950-4B03-B831-31E0DCC66680}" type="presParOf" srcId="{62F9C8D7-66CE-495F-A3D8-3BF08F5E2039}" destId="{CF784FB9-04DF-46D7-BE85-730B4902E7FD}" srcOrd="4" destOrd="0" presId="urn:microsoft.com/office/officeart/2005/8/layout/lProcess3"/>
    <dgm:cxn modelId="{9A0951BD-BCF6-4977-9BA1-197C621985EA}" type="presParOf" srcId="{62F9C8D7-66CE-495F-A3D8-3BF08F5E2039}" destId="{C7DE7A5D-6646-46D1-B30B-BDF16DBA6120}" srcOrd="5" destOrd="0" presId="urn:microsoft.com/office/officeart/2005/8/layout/lProcess3"/>
    <dgm:cxn modelId="{98F74E1C-0AF1-4EFA-8E59-B83C709D4DB4}" type="presParOf" srcId="{62F9C8D7-66CE-495F-A3D8-3BF08F5E2039}" destId="{E420B36A-EA74-4539-B355-C7B4553178CD}" srcOrd="6" destOrd="0" presId="urn:microsoft.com/office/officeart/2005/8/layout/lProcess3"/>
    <dgm:cxn modelId="{0ADA754B-64A4-4900-B0D4-E963EC761CB6}" type="presParOf" srcId="{4F2B25BC-6909-4E77-A2E7-186701C5C64E}" destId="{085445A7-FF66-4D07-81B2-F6BFEF1381F9}" srcOrd="9" destOrd="0" presId="urn:microsoft.com/office/officeart/2005/8/layout/lProcess3"/>
    <dgm:cxn modelId="{DE07CFAB-9769-4B6A-8882-3F3AB32CC8BF}" type="presParOf" srcId="{4F2B25BC-6909-4E77-A2E7-186701C5C64E}" destId="{246882A5-D9F5-431C-A09F-821F6F32D0BD}" srcOrd="10" destOrd="0" presId="urn:microsoft.com/office/officeart/2005/8/layout/lProcess3"/>
    <dgm:cxn modelId="{2C048B49-355C-4B0D-B3D5-CA84645DCCB2}" type="presParOf" srcId="{246882A5-D9F5-431C-A09F-821F6F32D0BD}" destId="{A2048F72-7338-4122-A1E0-AB578D0D98DB}" srcOrd="0" destOrd="0" presId="urn:microsoft.com/office/officeart/2005/8/layout/lProcess3"/>
    <dgm:cxn modelId="{ECC3E84B-7A94-40D9-8AB6-29F772B215AB}" type="presParOf" srcId="{246882A5-D9F5-431C-A09F-821F6F32D0BD}" destId="{179692CF-6147-4B3A-BE5B-46F353F96CCF}" srcOrd="1" destOrd="0" presId="urn:microsoft.com/office/officeart/2005/8/layout/lProcess3"/>
    <dgm:cxn modelId="{979BC2B9-F547-42C4-8FA6-F4B56DB4BFAE}" type="presParOf" srcId="{246882A5-D9F5-431C-A09F-821F6F32D0BD}" destId="{0FD4188C-A650-4A77-9366-D0739C2CAD21}" srcOrd="2" destOrd="0" presId="urn:microsoft.com/office/officeart/2005/8/layout/lProcess3"/>
    <dgm:cxn modelId="{A37FDD5C-0384-4453-BD01-82C39DFDE11B}" type="presParOf" srcId="{246882A5-D9F5-431C-A09F-821F6F32D0BD}" destId="{87ECB7C3-7EE0-488C-BD4C-407AD5D70074}" srcOrd="3" destOrd="0" presId="urn:microsoft.com/office/officeart/2005/8/layout/lProcess3"/>
    <dgm:cxn modelId="{EF716D85-4A9C-40EA-B632-C6E2B4C8FEC2}" type="presParOf" srcId="{246882A5-D9F5-431C-A09F-821F6F32D0BD}" destId="{D9EE0208-518A-4451-BC4E-A76DBE5C092D}" srcOrd="4" destOrd="0" presId="urn:microsoft.com/office/officeart/2005/8/layout/lProcess3"/>
    <dgm:cxn modelId="{F2674E13-E452-4E7B-8438-3EEE13124C03}" type="presParOf" srcId="{246882A5-D9F5-431C-A09F-821F6F32D0BD}" destId="{91C802DE-8C78-4872-95DD-E2F8CC575FB5}" srcOrd="5" destOrd="0" presId="urn:microsoft.com/office/officeart/2005/8/layout/lProcess3"/>
    <dgm:cxn modelId="{399C3DC8-8E1B-4241-8B1E-2322C4D569C2}" type="presParOf" srcId="{246882A5-D9F5-431C-A09F-821F6F32D0BD}" destId="{E88AC2BD-39DC-4E65-BCE7-9AF817312BB1}"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5D331-DCF9-487B-A0C2-FCDBC1E13DBB}" type="doc">
      <dgm:prSet loTypeId="urn:microsoft.com/office/officeart/2005/8/layout/chevron1" loCatId="process" qsTypeId="urn:microsoft.com/office/officeart/2005/8/quickstyle/simple1" qsCatId="simple" csTypeId="urn:microsoft.com/office/officeart/2005/8/colors/accent1_2" csCatId="accent1" phldr="1"/>
      <dgm:spPr/>
    </dgm:pt>
    <dgm:pt modelId="{B617D844-68E0-4A43-A7C4-8F0FC6650FCF}">
      <dgm:prSet phldrT="[Text]" custT="1"/>
      <dgm:spPr>
        <a:solidFill>
          <a:srgbClr val="A9D18E"/>
        </a:solidFill>
      </dgm:spPr>
      <dgm:t>
        <a:bodyPr/>
        <a:lstStyle/>
        <a:p>
          <a:r>
            <a:rPr lang="en-US" sz="1600" b="0" dirty="0" smtClean="0">
              <a:solidFill>
                <a:schemeClr val="tx1"/>
              </a:solidFill>
              <a:effectLst>
                <a:outerShdw blurRad="38100" dist="38100" dir="2700000" algn="tl">
                  <a:srgbClr val="000000">
                    <a:alpha val="43137"/>
                  </a:srgbClr>
                </a:outerShdw>
              </a:effectLst>
            </a:rPr>
            <a:t>CAPITAL ECONOMICO</a:t>
          </a:r>
        </a:p>
        <a:p>
          <a:r>
            <a:rPr lang="en-US" sz="1600" dirty="0" smtClean="0">
              <a:solidFill>
                <a:schemeClr val="tx1"/>
              </a:solidFill>
            </a:rPr>
            <a:t>“Lo que </a:t>
          </a:r>
          <a:r>
            <a:rPr lang="es-CO" sz="1600" noProof="0" dirty="0" smtClean="0">
              <a:solidFill>
                <a:schemeClr val="tx1"/>
              </a:solidFill>
            </a:rPr>
            <a:t>tienes”</a:t>
          </a:r>
          <a:endParaRPr lang="es-CO" sz="1600" noProof="0" dirty="0">
            <a:solidFill>
              <a:schemeClr val="tx1"/>
            </a:solidFill>
          </a:endParaRPr>
        </a:p>
      </dgm:t>
    </dgm:pt>
    <dgm:pt modelId="{87D00C6C-B416-437C-994F-41894DCA4358}" type="parTrans" cxnId="{0EFD43E0-A79E-4AEE-B47C-CAC7309D77E3}">
      <dgm:prSet/>
      <dgm:spPr/>
      <dgm:t>
        <a:bodyPr/>
        <a:lstStyle/>
        <a:p>
          <a:endParaRPr lang="en-US">
            <a:solidFill>
              <a:schemeClr val="bg1"/>
            </a:solidFill>
          </a:endParaRPr>
        </a:p>
      </dgm:t>
    </dgm:pt>
    <dgm:pt modelId="{38ED8597-67CD-4AD9-8DBC-AE9DCDC775BF}" type="sibTrans" cxnId="{0EFD43E0-A79E-4AEE-B47C-CAC7309D77E3}">
      <dgm:prSet/>
      <dgm:spPr/>
      <dgm:t>
        <a:bodyPr/>
        <a:lstStyle/>
        <a:p>
          <a:endParaRPr lang="en-US">
            <a:solidFill>
              <a:schemeClr val="bg1"/>
            </a:solidFill>
          </a:endParaRPr>
        </a:p>
      </dgm:t>
    </dgm:pt>
    <dgm:pt modelId="{5CC5AA5A-CA35-408B-9A99-E1C9B4035662}">
      <dgm:prSet phldrT="[Text]" custT="1"/>
      <dgm:spPr>
        <a:solidFill>
          <a:srgbClr val="A9D18E"/>
        </a:solidFill>
      </dgm:spPr>
      <dgm:t>
        <a:bodyPr/>
        <a:lstStyle/>
        <a:p>
          <a:r>
            <a:rPr lang="en-US" sz="1600" b="0" dirty="0" smtClean="0">
              <a:solidFill>
                <a:schemeClr val="tx1"/>
              </a:solidFill>
              <a:effectLst>
                <a:outerShdw blurRad="38100" dist="38100" dir="2700000" algn="tl">
                  <a:srgbClr val="000000">
                    <a:alpha val="43137"/>
                  </a:srgbClr>
                </a:outerShdw>
              </a:effectLst>
            </a:rPr>
            <a:t>CAPITAL HUMANO</a:t>
          </a:r>
        </a:p>
        <a:p>
          <a:r>
            <a:rPr lang="en-US" sz="1600" dirty="0" smtClean="0">
              <a:solidFill>
                <a:schemeClr val="tx1"/>
              </a:solidFill>
            </a:rPr>
            <a:t>“Lo que </a:t>
          </a:r>
          <a:r>
            <a:rPr lang="es-CO" sz="1600" noProof="0" dirty="0" smtClean="0">
              <a:solidFill>
                <a:schemeClr val="tx1"/>
              </a:solidFill>
            </a:rPr>
            <a:t>sabes”</a:t>
          </a:r>
          <a:endParaRPr lang="es-CO" sz="1600" noProof="0" dirty="0">
            <a:solidFill>
              <a:schemeClr val="tx1"/>
            </a:solidFill>
          </a:endParaRPr>
        </a:p>
      </dgm:t>
    </dgm:pt>
    <dgm:pt modelId="{B762B700-0656-42BE-A27F-2F07455FF56D}" type="parTrans" cxnId="{49A05183-667A-4500-BFF4-996EF4182735}">
      <dgm:prSet/>
      <dgm:spPr/>
      <dgm:t>
        <a:bodyPr/>
        <a:lstStyle/>
        <a:p>
          <a:endParaRPr lang="en-US">
            <a:solidFill>
              <a:schemeClr val="bg1"/>
            </a:solidFill>
          </a:endParaRPr>
        </a:p>
      </dgm:t>
    </dgm:pt>
    <dgm:pt modelId="{0EAE6C58-262A-4107-A134-AAB3A0FD71BC}" type="sibTrans" cxnId="{49A05183-667A-4500-BFF4-996EF4182735}">
      <dgm:prSet/>
      <dgm:spPr/>
      <dgm:t>
        <a:bodyPr/>
        <a:lstStyle/>
        <a:p>
          <a:endParaRPr lang="en-US">
            <a:solidFill>
              <a:schemeClr val="bg1"/>
            </a:solidFill>
          </a:endParaRPr>
        </a:p>
      </dgm:t>
    </dgm:pt>
    <dgm:pt modelId="{2F85DE90-81FE-491B-A7CC-5E5E9B59E0CE}">
      <dgm:prSet phldrT="[Text]" custT="1"/>
      <dgm:spPr>
        <a:solidFill>
          <a:srgbClr val="A9D18E"/>
        </a:solidFill>
      </dgm:spPr>
      <dgm:t>
        <a:bodyPr/>
        <a:lstStyle/>
        <a:p>
          <a:r>
            <a:rPr lang="en-US" sz="1600" b="0" dirty="0" smtClean="0">
              <a:solidFill>
                <a:schemeClr val="tx1"/>
              </a:solidFill>
              <a:effectLst>
                <a:outerShdw blurRad="38100" dist="38100" dir="2700000" algn="tl">
                  <a:srgbClr val="000000">
                    <a:alpha val="43137"/>
                  </a:srgbClr>
                </a:outerShdw>
              </a:effectLst>
            </a:rPr>
            <a:t>CAPITAL SOCIAL </a:t>
          </a:r>
          <a:r>
            <a:rPr lang="en-US" sz="1600" dirty="0" smtClean="0">
              <a:solidFill>
                <a:schemeClr val="tx1"/>
              </a:solidFill>
            </a:rPr>
            <a:t>“A </a:t>
          </a:r>
          <a:r>
            <a:rPr lang="es-CO" sz="1600" noProof="0" dirty="0" smtClean="0">
              <a:solidFill>
                <a:schemeClr val="tx1"/>
              </a:solidFill>
            </a:rPr>
            <a:t>quién</a:t>
          </a:r>
          <a:r>
            <a:rPr lang="en-US" sz="1600" dirty="0" smtClean="0">
              <a:solidFill>
                <a:schemeClr val="tx1"/>
              </a:solidFill>
            </a:rPr>
            <a:t> </a:t>
          </a:r>
          <a:r>
            <a:rPr lang="es-CO" sz="1600" noProof="0" dirty="0" smtClean="0">
              <a:solidFill>
                <a:schemeClr val="tx1"/>
              </a:solidFill>
            </a:rPr>
            <a:t>Conoces”</a:t>
          </a:r>
          <a:endParaRPr lang="es-CO" sz="1600" noProof="0" dirty="0">
            <a:solidFill>
              <a:schemeClr val="tx1"/>
            </a:solidFill>
          </a:endParaRPr>
        </a:p>
      </dgm:t>
    </dgm:pt>
    <dgm:pt modelId="{5AB6BB3E-99ED-438C-8215-4C5B37B2C8CE}" type="parTrans" cxnId="{B64BC5DA-5BD0-4247-829C-33ECE8ABFC5F}">
      <dgm:prSet/>
      <dgm:spPr/>
      <dgm:t>
        <a:bodyPr/>
        <a:lstStyle/>
        <a:p>
          <a:endParaRPr lang="en-US">
            <a:solidFill>
              <a:schemeClr val="bg1"/>
            </a:solidFill>
          </a:endParaRPr>
        </a:p>
      </dgm:t>
    </dgm:pt>
    <dgm:pt modelId="{7B9A2813-5686-484A-A775-CD0A23F6E6B1}" type="sibTrans" cxnId="{B64BC5DA-5BD0-4247-829C-33ECE8ABFC5F}">
      <dgm:prSet/>
      <dgm:spPr/>
      <dgm:t>
        <a:bodyPr/>
        <a:lstStyle/>
        <a:p>
          <a:endParaRPr lang="en-US">
            <a:solidFill>
              <a:schemeClr val="bg1"/>
            </a:solidFill>
          </a:endParaRPr>
        </a:p>
      </dgm:t>
    </dgm:pt>
    <dgm:pt modelId="{FA812624-FB5A-43E8-9BDF-9D789E651A6B}">
      <dgm:prSet phldrT="[Text]" custT="1"/>
      <dgm:spPr>
        <a:solidFill>
          <a:srgbClr val="A9D18E"/>
        </a:solidFill>
      </dgm:spPr>
      <dgm:t>
        <a:bodyPr/>
        <a:lstStyle/>
        <a:p>
          <a:endParaRPr lang="en-US" sz="1600" dirty="0" smtClean="0">
            <a:solidFill>
              <a:schemeClr val="tx1"/>
            </a:solidFill>
          </a:endParaRPr>
        </a:p>
        <a:p>
          <a:r>
            <a:rPr lang="en-US" sz="1600" b="0" dirty="0" smtClean="0">
              <a:solidFill>
                <a:schemeClr val="tx1"/>
              </a:solidFill>
              <a:effectLst>
                <a:outerShdw blurRad="38100" dist="38100" dir="2700000" algn="tl">
                  <a:srgbClr val="000000">
                    <a:alpha val="43137"/>
                  </a:srgbClr>
                </a:outerShdw>
              </a:effectLst>
            </a:rPr>
            <a:t>CAPITAL PSICOLOGICO POSITIVO</a:t>
          </a:r>
        </a:p>
        <a:p>
          <a:r>
            <a:rPr lang="es-CO" sz="1600" noProof="0" dirty="0" smtClean="0">
              <a:solidFill>
                <a:schemeClr val="tx1"/>
              </a:solidFill>
            </a:rPr>
            <a:t>“Quién</a:t>
          </a:r>
          <a:r>
            <a:rPr lang="en-US" sz="1600" dirty="0" smtClean="0">
              <a:solidFill>
                <a:schemeClr val="tx1"/>
              </a:solidFill>
            </a:rPr>
            <a:t> </a:t>
          </a:r>
          <a:r>
            <a:rPr lang="es-CO" sz="1600" noProof="0" dirty="0" smtClean="0">
              <a:solidFill>
                <a:schemeClr val="tx1"/>
              </a:solidFill>
            </a:rPr>
            <a:t>eres”</a:t>
          </a:r>
        </a:p>
        <a:p>
          <a:endParaRPr lang="en-US" sz="1600" dirty="0">
            <a:solidFill>
              <a:schemeClr val="tx1"/>
            </a:solidFill>
          </a:endParaRPr>
        </a:p>
      </dgm:t>
    </dgm:pt>
    <dgm:pt modelId="{72993937-17B3-49B0-A91E-F36966E477D7}" type="parTrans" cxnId="{F9724CC4-B6AC-428A-8349-14290FFC6FED}">
      <dgm:prSet/>
      <dgm:spPr/>
      <dgm:t>
        <a:bodyPr/>
        <a:lstStyle/>
        <a:p>
          <a:endParaRPr lang="en-US">
            <a:solidFill>
              <a:schemeClr val="bg1"/>
            </a:solidFill>
          </a:endParaRPr>
        </a:p>
      </dgm:t>
    </dgm:pt>
    <dgm:pt modelId="{6441762B-6209-4293-9FC1-637E3A3EC29C}" type="sibTrans" cxnId="{F9724CC4-B6AC-428A-8349-14290FFC6FED}">
      <dgm:prSet/>
      <dgm:spPr/>
      <dgm:t>
        <a:bodyPr/>
        <a:lstStyle/>
        <a:p>
          <a:endParaRPr lang="en-US">
            <a:solidFill>
              <a:schemeClr val="bg1"/>
            </a:solidFill>
          </a:endParaRPr>
        </a:p>
      </dgm:t>
    </dgm:pt>
    <dgm:pt modelId="{ACE01491-3581-419F-8046-BBAC5310F3A4}" type="pres">
      <dgm:prSet presAssocID="{50C5D331-DCF9-487B-A0C2-FCDBC1E13DBB}" presName="Name0" presStyleCnt="0">
        <dgm:presLayoutVars>
          <dgm:dir/>
          <dgm:animLvl val="lvl"/>
          <dgm:resizeHandles val="exact"/>
        </dgm:presLayoutVars>
      </dgm:prSet>
      <dgm:spPr/>
    </dgm:pt>
    <dgm:pt modelId="{FFCE8C18-CF85-4922-9B56-3130DC824AC3}" type="pres">
      <dgm:prSet presAssocID="{B617D844-68E0-4A43-A7C4-8F0FC6650FCF}" presName="parTxOnly" presStyleLbl="node1" presStyleIdx="0" presStyleCnt="4" custScaleY="100947" custLinFactNeighborX="-8030">
        <dgm:presLayoutVars>
          <dgm:chMax val="0"/>
          <dgm:chPref val="0"/>
          <dgm:bulletEnabled val="1"/>
        </dgm:presLayoutVars>
      </dgm:prSet>
      <dgm:spPr/>
      <dgm:t>
        <a:bodyPr/>
        <a:lstStyle/>
        <a:p>
          <a:endParaRPr lang="en-US"/>
        </a:p>
      </dgm:t>
    </dgm:pt>
    <dgm:pt modelId="{5380F94B-466C-41A5-98B1-888915B726C2}" type="pres">
      <dgm:prSet presAssocID="{38ED8597-67CD-4AD9-8DBC-AE9DCDC775BF}" presName="parTxOnlySpace" presStyleCnt="0"/>
      <dgm:spPr/>
    </dgm:pt>
    <dgm:pt modelId="{9BC9DAFE-5AA4-448B-AEA0-159FB42FEDB9}" type="pres">
      <dgm:prSet presAssocID="{5CC5AA5A-CA35-408B-9A99-E1C9B4035662}" presName="parTxOnly" presStyleLbl="node1" presStyleIdx="1" presStyleCnt="4">
        <dgm:presLayoutVars>
          <dgm:chMax val="0"/>
          <dgm:chPref val="0"/>
          <dgm:bulletEnabled val="1"/>
        </dgm:presLayoutVars>
      </dgm:prSet>
      <dgm:spPr/>
      <dgm:t>
        <a:bodyPr/>
        <a:lstStyle/>
        <a:p>
          <a:endParaRPr lang="en-US"/>
        </a:p>
      </dgm:t>
    </dgm:pt>
    <dgm:pt modelId="{12FC413A-AD79-4BCC-8E50-532350E21C44}" type="pres">
      <dgm:prSet presAssocID="{0EAE6C58-262A-4107-A134-AAB3A0FD71BC}" presName="parTxOnlySpace" presStyleCnt="0"/>
      <dgm:spPr/>
    </dgm:pt>
    <dgm:pt modelId="{0D48CDD2-7895-4F26-B03A-A29F6110A74B}" type="pres">
      <dgm:prSet presAssocID="{2F85DE90-81FE-491B-A7CC-5E5E9B59E0CE}" presName="parTxOnly" presStyleLbl="node1" presStyleIdx="2" presStyleCnt="4">
        <dgm:presLayoutVars>
          <dgm:chMax val="0"/>
          <dgm:chPref val="0"/>
          <dgm:bulletEnabled val="1"/>
        </dgm:presLayoutVars>
      </dgm:prSet>
      <dgm:spPr/>
      <dgm:t>
        <a:bodyPr/>
        <a:lstStyle/>
        <a:p>
          <a:endParaRPr lang="en-US"/>
        </a:p>
      </dgm:t>
    </dgm:pt>
    <dgm:pt modelId="{6F293FAF-EF95-424A-90EA-CD8DEC6218BA}" type="pres">
      <dgm:prSet presAssocID="{7B9A2813-5686-484A-A775-CD0A23F6E6B1}" presName="parTxOnlySpace" presStyleCnt="0"/>
      <dgm:spPr/>
    </dgm:pt>
    <dgm:pt modelId="{9CDB8225-5C45-4EBF-B097-DAFCF321530D}" type="pres">
      <dgm:prSet presAssocID="{FA812624-FB5A-43E8-9BDF-9D789E651A6B}" presName="parTxOnly" presStyleLbl="node1" presStyleIdx="3" presStyleCnt="4" custLinFactNeighborY="2220">
        <dgm:presLayoutVars>
          <dgm:chMax val="0"/>
          <dgm:chPref val="0"/>
          <dgm:bulletEnabled val="1"/>
        </dgm:presLayoutVars>
      </dgm:prSet>
      <dgm:spPr/>
      <dgm:t>
        <a:bodyPr/>
        <a:lstStyle/>
        <a:p>
          <a:endParaRPr lang="en-US"/>
        </a:p>
      </dgm:t>
    </dgm:pt>
  </dgm:ptLst>
  <dgm:cxnLst>
    <dgm:cxn modelId="{B64BC5DA-5BD0-4247-829C-33ECE8ABFC5F}" srcId="{50C5D331-DCF9-487B-A0C2-FCDBC1E13DBB}" destId="{2F85DE90-81FE-491B-A7CC-5E5E9B59E0CE}" srcOrd="2" destOrd="0" parTransId="{5AB6BB3E-99ED-438C-8215-4C5B37B2C8CE}" sibTransId="{7B9A2813-5686-484A-A775-CD0A23F6E6B1}"/>
    <dgm:cxn modelId="{0EFD43E0-A79E-4AEE-B47C-CAC7309D77E3}" srcId="{50C5D331-DCF9-487B-A0C2-FCDBC1E13DBB}" destId="{B617D844-68E0-4A43-A7C4-8F0FC6650FCF}" srcOrd="0" destOrd="0" parTransId="{87D00C6C-B416-437C-994F-41894DCA4358}" sibTransId="{38ED8597-67CD-4AD9-8DBC-AE9DCDC775BF}"/>
    <dgm:cxn modelId="{83F77B0F-F444-428F-8E21-90586E622F74}" type="presOf" srcId="{FA812624-FB5A-43E8-9BDF-9D789E651A6B}" destId="{9CDB8225-5C45-4EBF-B097-DAFCF321530D}" srcOrd="0" destOrd="0" presId="urn:microsoft.com/office/officeart/2005/8/layout/chevron1"/>
    <dgm:cxn modelId="{F9724CC4-B6AC-428A-8349-14290FFC6FED}" srcId="{50C5D331-DCF9-487B-A0C2-FCDBC1E13DBB}" destId="{FA812624-FB5A-43E8-9BDF-9D789E651A6B}" srcOrd="3" destOrd="0" parTransId="{72993937-17B3-49B0-A91E-F36966E477D7}" sibTransId="{6441762B-6209-4293-9FC1-637E3A3EC29C}"/>
    <dgm:cxn modelId="{49681B15-A5C4-47B4-B29B-D8C788864A6D}" type="presOf" srcId="{5CC5AA5A-CA35-408B-9A99-E1C9B4035662}" destId="{9BC9DAFE-5AA4-448B-AEA0-159FB42FEDB9}" srcOrd="0" destOrd="0" presId="urn:microsoft.com/office/officeart/2005/8/layout/chevron1"/>
    <dgm:cxn modelId="{3E692278-AD69-47C7-9AEA-ABDC42D477F6}" type="presOf" srcId="{50C5D331-DCF9-487B-A0C2-FCDBC1E13DBB}" destId="{ACE01491-3581-419F-8046-BBAC5310F3A4}" srcOrd="0" destOrd="0" presId="urn:microsoft.com/office/officeart/2005/8/layout/chevron1"/>
    <dgm:cxn modelId="{49A05183-667A-4500-BFF4-996EF4182735}" srcId="{50C5D331-DCF9-487B-A0C2-FCDBC1E13DBB}" destId="{5CC5AA5A-CA35-408B-9A99-E1C9B4035662}" srcOrd="1" destOrd="0" parTransId="{B762B700-0656-42BE-A27F-2F07455FF56D}" sibTransId="{0EAE6C58-262A-4107-A134-AAB3A0FD71BC}"/>
    <dgm:cxn modelId="{3F39D9B4-B708-4200-A199-B13621C7DAD0}" type="presOf" srcId="{B617D844-68E0-4A43-A7C4-8F0FC6650FCF}" destId="{FFCE8C18-CF85-4922-9B56-3130DC824AC3}" srcOrd="0" destOrd="0" presId="urn:microsoft.com/office/officeart/2005/8/layout/chevron1"/>
    <dgm:cxn modelId="{D947F526-2124-407F-8EE2-F740EEF94A51}" type="presOf" srcId="{2F85DE90-81FE-491B-A7CC-5E5E9B59E0CE}" destId="{0D48CDD2-7895-4F26-B03A-A29F6110A74B}" srcOrd="0" destOrd="0" presId="urn:microsoft.com/office/officeart/2005/8/layout/chevron1"/>
    <dgm:cxn modelId="{A0F158AF-C1DE-48A0-8769-50065F1A6E35}" type="presParOf" srcId="{ACE01491-3581-419F-8046-BBAC5310F3A4}" destId="{FFCE8C18-CF85-4922-9B56-3130DC824AC3}" srcOrd="0" destOrd="0" presId="urn:microsoft.com/office/officeart/2005/8/layout/chevron1"/>
    <dgm:cxn modelId="{EA3D35B5-0888-49D3-8CE2-FFDBC56A0FC8}" type="presParOf" srcId="{ACE01491-3581-419F-8046-BBAC5310F3A4}" destId="{5380F94B-466C-41A5-98B1-888915B726C2}" srcOrd="1" destOrd="0" presId="urn:microsoft.com/office/officeart/2005/8/layout/chevron1"/>
    <dgm:cxn modelId="{C12BB8D9-E464-4BD9-A1BE-ED12AA90D5C8}" type="presParOf" srcId="{ACE01491-3581-419F-8046-BBAC5310F3A4}" destId="{9BC9DAFE-5AA4-448B-AEA0-159FB42FEDB9}" srcOrd="2" destOrd="0" presId="urn:microsoft.com/office/officeart/2005/8/layout/chevron1"/>
    <dgm:cxn modelId="{53549BA9-F26A-4CA3-97EB-797AA02BE883}" type="presParOf" srcId="{ACE01491-3581-419F-8046-BBAC5310F3A4}" destId="{12FC413A-AD79-4BCC-8E50-532350E21C44}" srcOrd="3" destOrd="0" presId="urn:microsoft.com/office/officeart/2005/8/layout/chevron1"/>
    <dgm:cxn modelId="{E66C665C-3784-4D57-9DD2-B23A322C2106}" type="presParOf" srcId="{ACE01491-3581-419F-8046-BBAC5310F3A4}" destId="{0D48CDD2-7895-4F26-B03A-A29F6110A74B}" srcOrd="4" destOrd="0" presId="urn:microsoft.com/office/officeart/2005/8/layout/chevron1"/>
    <dgm:cxn modelId="{5D7F00E1-3CF5-4C31-9031-043E8D533EB3}" type="presParOf" srcId="{ACE01491-3581-419F-8046-BBAC5310F3A4}" destId="{6F293FAF-EF95-424A-90EA-CD8DEC6218BA}" srcOrd="5" destOrd="0" presId="urn:microsoft.com/office/officeart/2005/8/layout/chevron1"/>
    <dgm:cxn modelId="{98CC1EFD-876F-44C3-845B-5A558169193E}" type="presParOf" srcId="{ACE01491-3581-419F-8046-BBAC5310F3A4}" destId="{9CDB8225-5C45-4EBF-B097-DAFCF321530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DBF393-D24B-4B17-8064-349489D094C6}" type="doc">
      <dgm:prSet loTypeId="urn:microsoft.com/office/officeart/2005/8/layout/pyramid4" loCatId="pyramid" qsTypeId="urn:microsoft.com/office/officeart/2005/8/quickstyle/simple1" qsCatId="simple" csTypeId="urn:microsoft.com/office/officeart/2005/8/colors/colorful1" csCatId="colorful" phldr="1"/>
      <dgm:spPr/>
      <dgm:t>
        <a:bodyPr/>
        <a:lstStyle/>
        <a:p>
          <a:endParaRPr lang="en-US"/>
        </a:p>
      </dgm:t>
    </dgm:pt>
    <dgm:pt modelId="{61198161-C7D1-4EBF-BAC5-BF694DCA03EF}">
      <dgm:prSet phldrT="[Text]" custT="1"/>
      <dgm:spPr/>
      <dgm:t>
        <a:bodyPr/>
        <a:lstStyle/>
        <a:p>
          <a:r>
            <a:rPr lang="es-E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Intervención  Preventiva</a:t>
          </a:r>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64984E9-F7DB-4D2B-AED3-6F22828C757F}" type="parTrans" cxnId="{30C2A62E-ECA9-4D4F-93F6-2CA5E9D8E5F1}">
      <dgm:prSet/>
      <dgm:spPr/>
      <dgm:t>
        <a:bodyPr/>
        <a:lstStyle/>
        <a:p>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769D701-07EF-494A-A008-6C90B71908F3}" type="sibTrans" cxnId="{30C2A62E-ECA9-4D4F-93F6-2CA5E9D8E5F1}">
      <dgm:prSet/>
      <dgm:spPr/>
      <dgm:t>
        <a:bodyPr/>
        <a:lstStyle/>
        <a:p>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52E71EA-A878-48DF-8CF0-5DD85BB22A0B}">
      <dgm:prSet phldrT="[Text]" custT="1"/>
      <dgm:spPr/>
      <dgm:t>
        <a:bodyPr/>
        <a:lstStyle/>
        <a:p>
          <a:r>
            <a:rPr lang="es-ES"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Desarrollar Diagnósticos</a:t>
          </a:r>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245FB2A-05D3-446B-8E89-8D2F497187A0}" type="parTrans" cxnId="{2EB792A4-99DE-4F72-9753-C2EB2BC9DC77}">
      <dgm:prSet/>
      <dgm:spPr/>
      <dgm:t>
        <a:bodyPr/>
        <a:lstStyle/>
        <a:p>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D783B8F-1123-42C3-A44B-5DE4B657E33E}" type="sibTrans" cxnId="{2EB792A4-99DE-4F72-9753-C2EB2BC9DC77}">
      <dgm:prSet/>
      <dgm:spPr/>
      <dgm:t>
        <a:bodyPr/>
        <a:lstStyle/>
        <a:p>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C87E6A0-EB30-4832-9ADD-5A3D8D7DB995}">
      <dgm:prSet phldrT="[Text]" custT="1"/>
      <dgm:spPr/>
      <dgm:t>
        <a:bodyPr/>
        <a:lstStyle/>
        <a:p>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A62BE31-6FC9-4647-8686-73C7081D16CD}" type="parTrans" cxnId="{5B9BFDE6-7B8C-46DC-9F21-D3BE451EE2D7}">
      <dgm:prSet/>
      <dgm:spPr/>
      <dgm:t>
        <a:bodyPr/>
        <a:lstStyle/>
        <a:p>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A6ED52A-DA65-444D-BFD9-5DCB8F836DE0}" type="sibTrans" cxnId="{5B9BFDE6-7B8C-46DC-9F21-D3BE451EE2D7}">
      <dgm:prSet/>
      <dgm:spPr/>
      <dgm:t>
        <a:bodyPr/>
        <a:lstStyle/>
        <a:p>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18754E7-D652-4654-A132-E860CEFC9CAE}">
      <dgm:prSet phldrT="[Text]" custT="1"/>
      <dgm:spPr/>
      <dgm:t>
        <a:bodyPr/>
        <a:lstStyle/>
        <a:p>
          <a:endPar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B0C6AC2-C113-446D-84DE-946D5D9E27EA}" type="parTrans" cxnId="{9376B3AE-12ED-4AD8-A3F0-BC960AFE7EE0}">
      <dgm:prSet/>
      <dgm:spPr/>
      <dgm:t>
        <a:bodyPr/>
        <a:lstStyle/>
        <a:p>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79FF1BE-4D56-467E-BC7C-7A1A503803F9}" type="sibTrans" cxnId="{9376B3AE-12ED-4AD8-A3F0-BC960AFE7EE0}">
      <dgm:prSet/>
      <dgm:spPr/>
      <dgm:t>
        <a:bodyPr/>
        <a:lstStyle/>
        <a:p>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6BEBFB7-E44D-4AA4-AED0-DE2BDCF4EF6A}" type="pres">
      <dgm:prSet presAssocID="{7FDBF393-D24B-4B17-8064-349489D094C6}" presName="compositeShape" presStyleCnt="0">
        <dgm:presLayoutVars>
          <dgm:chMax val="9"/>
          <dgm:dir/>
          <dgm:resizeHandles val="exact"/>
        </dgm:presLayoutVars>
      </dgm:prSet>
      <dgm:spPr/>
      <dgm:t>
        <a:bodyPr/>
        <a:lstStyle/>
        <a:p>
          <a:endParaRPr lang="es-CO"/>
        </a:p>
      </dgm:t>
    </dgm:pt>
    <dgm:pt modelId="{3DA85748-E580-4C86-ACE7-A223936EFF1E}" type="pres">
      <dgm:prSet presAssocID="{7FDBF393-D24B-4B17-8064-349489D094C6}" presName="triangle1" presStyleLbl="node1" presStyleIdx="0" presStyleCnt="4" custScaleX="122952">
        <dgm:presLayoutVars>
          <dgm:bulletEnabled val="1"/>
        </dgm:presLayoutVars>
      </dgm:prSet>
      <dgm:spPr/>
      <dgm:t>
        <a:bodyPr/>
        <a:lstStyle/>
        <a:p>
          <a:endParaRPr lang="en-US"/>
        </a:p>
      </dgm:t>
    </dgm:pt>
    <dgm:pt modelId="{F59C800E-A20A-45CA-899F-1BBA822B0018}" type="pres">
      <dgm:prSet presAssocID="{7FDBF393-D24B-4B17-8064-349489D094C6}" presName="triangle2" presStyleLbl="node1" presStyleIdx="1" presStyleCnt="4" custScaleX="126852" custLinFactNeighborX="-12593">
        <dgm:presLayoutVars>
          <dgm:bulletEnabled val="1"/>
        </dgm:presLayoutVars>
      </dgm:prSet>
      <dgm:spPr/>
      <dgm:t>
        <a:bodyPr/>
        <a:lstStyle/>
        <a:p>
          <a:endParaRPr lang="en-US"/>
        </a:p>
      </dgm:t>
    </dgm:pt>
    <dgm:pt modelId="{ADA011AD-4BA4-455B-88BC-3EC0A3439C4C}" type="pres">
      <dgm:prSet presAssocID="{7FDBF393-D24B-4B17-8064-349489D094C6}" presName="triangle3" presStyleLbl="node1" presStyleIdx="2" presStyleCnt="4" custScaleX="125556">
        <dgm:presLayoutVars>
          <dgm:bulletEnabled val="1"/>
        </dgm:presLayoutVars>
      </dgm:prSet>
      <dgm:spPr/>
      <dgm:t>
        <a:bodyPr/>
        <a:lstStyle/>
        <a:p>
          <a:endParaRPr lang="en-US"/>
        </a:p>
      </dgm:t>
    </dgm:pt>
    <dgm:pt modelId="{5856F0E9-591E-4954-B1C2-E041CF41EDE6}" type="pres">
      <dgm:prSet presAssocID="{7FDBF393-D24B-4B17-8064-349489D094C6}" presName="triangle4" presStyleLbl="node1" presStyleIdx="3" presStyleCnt="4" custAng="0" custScaleX="122360" custLinFactNeighborX="11853">
        <dgm:presLayoutVars>
          <dgm:bulletEnabled val="1"/>
        </dgm:presLayoutVars>
      </dgm:prSet>
      <dgm:spPr/>
      <dgm:t>
        <a:bodyPr/>
        <a:lstStyle/>
        <a:p>
          <a:endParaRPr lang="en-US"/>
        </a:p>
      </dgm:t>
    </dgm:pt>
  </dgm:ptLst>
  <dgm:cxnLst>
    <dgm:cxn modelId="{1CC89F34-F6B8-477F-8432-932ED5DC50DC}" type="presOf" srcId="{EC87E6A0-EB30-4832-9ADD-5A3D8D7DB995}" destId="{ADA011AD-4BA4-455B-88BC-3EC0A3439C4C}" srcOrd="0" destOrd="0" presId="urn:microsoft.com/office/officeart/2005/8/layout/pyramid4"/>
    <dgm:cxn modelId="{9376B3AE-12ED-4AD8-A3F0-BC960AFE7EE0}" srcId="{7FDBF393-D24B-4B17-8064-349489D094C6}" destId="{618754E7-D652-4654-A132-E860CEFC9CAE}" srcOrd="3" destOrd="0" parTransId="{4B0C6AC2-C113-446D-84DE-946D5D9E27EA}" sibTransId="{579FF1BE-4D56-467E-BC7C-7A1A503803F9}"/>
    <dgm:cxn modelId="{30C2A62E-ECA9-4D4F-93F6-2CA5E9D8E5F1}" srcId="{7FDBF393-D24B-4B17-8064-349489D094C6}" destId="{61198161-C7D1-4EBF-BAC5-BF694DCA03EF}" srcOrd="0" destOrd="0" parTransId="{164984E9-F7DB-4D2B-AED3-6F22828C757F}" sibTransId="{E769D701-07EF-494A-A008-6C90B71908F3}"/>
    <dgm:cxn modelId="{01246644-4816-4604-9A0F-6F4C638D91EB}" type="presOf" srcId="{618754E7-D652-4654-A132-E860CEFC9CAE}" destId="{5856F0E9-591E-4954-B1C2-E041CF41EDE6}" srcOrd="0" destOrd="0" presId="urn:microsoft.com/office/officeart/2005/8/layout/pyramid4"/>
    <dgm:cxn modelId="{C5251CDF-2C1D-404A-AAA3-183648E74AAE}" type="presOf" srcId="{D52E71EA-A878-48DF-8CF0-5DD85BB22A0B}" destId="{F59C800E-A20A-45CA-899F-1BBA822B0018}" srcOrd="0" destOrd="0" presId="urn:microsoft.com/office/officeart/2005/8/layout/pyramid4"/>
    <dgm:cxn modelId="{5B9BFDE6-7B8C-46DC-9F21-D3BE451EE2D7}" srcId="{7FDBF393-D24B-4B17-8064-349489D094C6}" destId="{EC87E6A0-EB30-4832-9ADD-5A3D8D7DB995}" srcOrd="2" destOrd="0" parTransId="{1A62BE31-6FC9-4647-8686-73C7081D16CD}" sibTransId="{DA6ED52A-DA65-444D-BFD9-5DCB8F836DE0}"/>
    <dgm:cxn modelId="{31639B64-6D10-44F3-B004-2A33664CF6D8}" type="presOf" srcId="{7FDBF393-D24B-4B17-8064-349489D094C6}" destId="{D6BEBFB7-E44D-4AA4-AED0-DE2BDCF4EF6A}" srcOrd="0" destOrd="0" presId="urn:microsoft.com/office/officeart/2005/8/layout/pyramid4"/>
    <dgm:cxn modelId="{FD9546B0-614C-421B-8005-F6E35FFDD2D3}" type="presOf" srcId="{61198161-C7D1-4EBF-BAC5-BF694DCA03EF}" destId="{3DA85748-E580-4C86-ACE7-A223936EFF1E}" srcOrd="0" destOrd="0" presId="urn:microsoft.com/office/officeart/2005/8/layout/pyramid4"/>
    <dgm:cxn modelId="{2EB792A4-99DE-4F72-9753-C2EB2BC9DC77}" srcId="{7FDBF393-D24B-4B17-8064-349489D094C6}" destId="{D52E71EA-A878-48DF-8CF0-5DD85BB22A0B}" srcOrd="1" destOrd="0" parTransId="{0245FB2A-05D3-446B-8E89-8D2F497187A0}" sibTransId="{DD783B8F-1123-42C3-A44B-5DE4B657E33E}"/>
    <dgm:cxn modelId="{85CD3EE4-3FBF-4EA6-B969-754CCB4599BC}" type="presParOf" srcId="{D6BEBFB7-E44D-4AA4-AED0-DE2BDCF4EF6A}" destId="{3DA85748-E580-4C86-ACE7-A223936EFF1E}" srcOrd="0" destOrd="0" presId="urn:microsoft.com/office/officeart/2005/8/layout/pyramid4"/>
    <dgm:cxn modelId="{21948188-EC6A-40D2-8FA6-1D54C491E763}" type="presParOf" srcId="{D6BEBFB7-E44D-4AA4-AED0-DE2BDCF4EF6A}" destId="{F59C800E-A20A-45CA-899F-1BBA822B0018}" srcOrd="1" destOrd="0" presId="urn:microsoft.com/office/officeart/2005/8/layout/pyramid4"/>
    <dgm:cxn modelId="{E4FF01CA-E4FD-4E7F-80EF-49371D11574E}" type="presParOf" srcId="{D6BEBFB7-E44D-4AA4-AED0-DE2BDCF4EF6A}" destId="{ADA011AD-4BA4-455B-88BC-3EC0A3439C4C}" srcOrd="2" destOrd="0" presId="urn:microsoft.com/office/officeart/2005/8/layout/pyramid4"/>
    <dgm:cxn modelId="{579ABF18-1CD6-48B5-9AB6-CAB549E98E07}" type="presParOf" srcId="{D6BEBFB7-E44D-4AA4-AED0-DE2BDCF4EF6A}" destId="{5856F0E9-591E-4954-B1C2-E041CF41EDE6}"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2AC87-5DCA-418B-819D-6BA6A87DD118}">
      <dsp:nvSpPr>
        <dsp:cNvPr id="0" name=""/>
        <dsp:cNvSpPr/>
      </dsp:nvSpPr>
      <dsp:spPr>
        <a:xfrm>
          <a:off x="2915949" y="273"/>
          <a:ext cx="2392753" cy="6345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R.FELICIDAD</a:t>
          </a:r>
          <a:endParaRPr lang="en-US" sz="1700" b="1" kern="1200" dirty="0">
            <a:latin typeface="Arial" panose="020B0604020202020204" pitchFamily="34" charset="0"/>
            <a:cs typeface="Arial" panose="020B0604020202020204" pitchFamily="34" charset="0"/>
          </a:endParaRPr>
        </a:p>
      </dsp:txBody>
      <dsp:txXfrm>
        <a:off x="3233219" y="273"/>
        <a:ext cx="1758214" cy="634539"/>
      </dsp:txXfrm>
    </dsp:sp>
    <dsp:sp modelId="{ADAAF173-0466-4A03-A07F-95173CCD216B}">
      <dsp:nvSpPr>
        <dsp:cNvPr id="0" name=""/>
        <dsp:cNvSpPr/>
      </dsp:nvSpPr>
      <dsp:spPr>
        <a:xfrm>
          <a:off x="5102477" y="54209"/>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ENTORNO</a:t>
          </a:r>
          <a:endParaRPr lang="en-US" sz="1200" kern="1200" dirty="0">
            <a:latin typeface="Arial" panose="020B0604020202020204" pitchFamily="34" charset="0"/>
            <a:cs typeface="Arial" panose="020B0604020202020204" pitchFamily="34" charset="0"/>
          </a:endParaRPr>
        </a:p>
      </dsp:txBody>
      <dsp:txXfrm>
        <a:off x="5365811" y="54209"/>
        <a:ext cx="1459318" cy="526667"/>
      </dsp:txXfrm>
    </dsp:sp>
    <dsp:sp modelId="{0271FEA3-C9BB-490F-BB92-AC370C81398E}">
      <dsp:nvSpPr>
        <dsp:cNvPr id="0" name=""/>
        <dsp:cNvSpPr/>
      </dsp:nvSpPr>
      <dsp:spPr>
        <a:xfrm>
          <a:off x="6904129" y="54209"/>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EQUILIBRIO</a:t>
          </a:r>
          <a:endParaRPr lang="en-US" sz="1200" kern="1200" dirty="0">
            <a:latin typeface="Arial" panose="020B0604020202020204" pitchFamily="34" charset="0"/>
            <a:cs typeface="Arial" panose="020B0604020202020204" pitchFamily="34" charset="0"/>
          </a:endParaRPr>
        </a:p>
      </dsp:txBody>
      <dsp:txXfrm>
        <a:off x="7167463" y="54209"/>
        <a:ext cx="1459318" cy="526667"/>
      </dsp:txXfrm>
    </dsp:sp>
    <dsp:sp modelId="{55A014EF-3FA6-408E-9859-73A889C42A1D}">
      <dsp:nvSpPr>
        <dsp:cNvPr id="0" name=""/>
        <dsp:cNvSpPr/>
      </dsp:nvSpPr>
      <dsp:spPr>
        <a:xfrm>
          <a:off x="8705780" y="54209"/>
          <a:ext cx="1950816"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INCENTIVOS</a:t>
          </a:r>
          <a:endParaRPr lang="en-US" sz="1200" kern="1200" dirty="0">
            <a:latin typeface="Arial" panose="020B0604020202020204" pitchFamily="34" charset="0"/>
            <a:cs typeface="Arial" panose="020B0604020202020204" pitchFamily="34" charset="0"/>
          </a:endParaRPr>
        </a:p>
      </dsp:txBody>
      <dsp:txXfrm>
        <a:off x="8969114" y="54209"/>
        <a:ext cx="1424149" cy="526667"/>
      </dsp:txXfrm>
    </dsp:sp>
    <dsp:sp modelId="{F69FB76E-A50E-45ED-B44B-97E5CDDE4092}">
      <dsp:nvSpPr>
        <dsp:cNvPr id="0" name=""/>
        <dsp:cNvSpPr/>
      </dsp:nvSpPr>
      <dsp:spPr>
        <a:xfrm>
          <a:off x="2915949" y="723648"/>
          <a:ext cx="2392753" cy="6345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R.CRECIMIENTO</a:t>
          </a:r>
          <a:endParaRPr lang="en-US" sz="1700" b="1" kern="1200" dirty="0">
            <a:latin typeface="Arial" panose="020B0604020202020204" pitchFamily="34" charset="0"/>
            <a:cs typeface="Arial" panose="020B0604020202020204" pitchFamily="34" charset="0"/>
          </a:endParaRPr>
        </a:p>
      </dsp:txBody>
      <dsp:txXfrm>
        <a:off x="3233219" y="723648"/>
        <a:ext cx="1758214" cy="634539"/>
      </dsp:txXfrm>
    </dsp:sp>
    <dsp:sp modelId="{826CA270-0946-4287-98B2-3AAEA142B5B0}">
      <dsp:nvSpPr>
        <dsp:cNvPr id="0" name=""/>
        <dsp:cNvSpPr/>
      </dsp:nvSpPr>
      <dsp:spPr>
        <a:xfrm>
          <a:off x="5102477" y="777584"/>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LIDERAZGO</a:t>
          </a:r>
          <a:endParaRPr lang="en-US" sz="1200" kern="1200" dirty="0">
            <a:latin typeface="Arial" panose="020B0604020202020204" pitchFamily="34" charset="0"/>
            <a:cs typeface="Arial" panose="020B0604020202020204" pitchFamily="34" charset="0"/>
          </a:endParaRPr>
        </a:p>
      </dsp:txBody>
      <dsp:txXfrm>
        <a:off x="5365811" y="777584"/>
        <a:ext cx="1459318" cy="526667"/>
      </dsp:txXfrm>
    </dsp:sp>
    <dsp:sp modelId="{9B82BBC0-058E-4B57-917A-06F498310249}">
      <dsp:nvSpPr>
        <dsp:cNvPr id="0" name=""/>
        <dsp:cNvSpPr/>
      </dsp:nvSpPr>
      <dsp:spPr>
        <a:xfrm>
          <a:off x="6904129" y="777584"/>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METAS</a:t>
          </a:r>
          <a:endParaRPr lang="en-US" sz="1200" kern="1200" dirty="0">
            <a:latin typeface="Arial" panose="020B0604020202020204" pitchFamily="34" charset="0"/>
            <a:cs typeface="Arial" panose="020B0604020202020204" pitchFamily="34" charset="0"/>
          </a:endParaRPr>
        </a:p>
      </dsp:txBody>
      <dsp:txXfrm>
        <a:off x="7167463" y="777584"/>
        <a:ext cx="1459318" cy="526667"/>
      </dsp:txXfrm>
    </dsp:sp>
    <dsp:sp modelId="{67DA07E7-0EEE-4735-87F8-771F72C029C8}">
      <dsp:nvSpPr>
        <dsp:cNvPr id="0" name=""/>
        <dsp:cNvSpPr/>
      </dsp:nvSpPr>
      <dsp:spPr>
        <a:xfrm>
          <a:off x="8705780" y="777584"/>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COMPROMISO</a:t>
          </a:r>
          <a:endParaRPr lang="en-US" sz="1200" kern="1200" dirty="0">
            <a:latin typeface="Arial" panose="020B0604020202020204" pitchFamily="34" charset="0"/>
            <a:cs typeface="Arial" panose="020B0604020202020204" pitchFamily="34" charset="0"/>
          </a:endParaRPr>
        </a:p>
      </dsp:txBody>
      <dsp:txXfrm>
        <a:off x="8969114" y="777584"/>
        <a:ext cx="1459318" cy="526667"/>
      </dsp:txXfrm>
    </dsp:sp>
    <dsp:sp modelId="{5E78F9BB-2EEA-42E1-B81A-024F4DBAEC6D}">
      <dsp:nvSpPr>
        <dsp:cNvPr id="0" name=""/>
        <dsp:cNvSpPr/>
      </dsp:nvSpPr>
      <dsp:spPr>
        <a:xfrm>
          <a:off x="2915949" y="1447023"/>
          <a:ext cx="2392753" cy="6345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R.SERVICIO</a:t>
          </a:r>
          <a:endParaRPr lang="en-US" sz="1700" b="1" kern="1200" dirty="0">
            <a:latin typeface="Arial" panose="020B0604020202020204" pitchFamily="34" charset="0"/>
            <a:cs typeface="Arial" panose="020B0604020202020204" pitchFamily="34" charset="0"/>
          </a:endParaRPr>
        </a:p>
      </dsp:txBody>
      <dsp:txXfrm>
        <a:off x="3233219" y="1447023"/>
        <a:ext cx="1758214" cy="634539"/>
      </dsp:txXfrm>
    </dsp:sp>
    <dsp:sp modelId="{BF370524-6075-4A00-B72B-5D0F1DECDEFE}">
      <dsp:nvSpPr>
        <dsp:cNvPr id="0" name=""/>
        <dsp:cNvSpPr/>
      </dsp:nvSpPr>
      <dsp:spPr>
        <a:xfrm>
          <a:off x="5102477" y="1500959"/>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CULTURA DE CONTROL</a:t>
          </a:r>
          <a:endParaRPr lang="en-US" sz="1200" kern="1200" dirty="0">
            <a:latin typeface="Arial" panose="020B0604020202020204" pitchFamily="34" charset="0"/>
            <a:cs typeface="Arial" panose="020B0604020202020204" pitchFamily="34" charset="0"/>
          </a:endParaRPr>
        </a:p>
      </dsp:txBody>
      <dsp:txXfrm>
        <a:off x="5365811" y="1500959"/>
        <a:ext cx="1459318" cy="526667"/>
      </dsp:txXfrm>
    </dsp:sp>
    <dsp:sp modelId="{C734CE72-88E4-4E70-9ED3-6F3043E622DF}">
      <dsp:nvSpPr>
        <dsp:cNvPr id="0" name=""/>
        <dsp:cNvSpPr/>
      </dsp:nvSpPr>
      <dsp:spPr>
        <a:xfrm>
          <a:off x="6904129" y="1500959"/>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INNOVACION PARA EL CONTROL</a:t>
          </a:r>
          <a:endParaRPr lang="en-US" sz="1200" kern="1200" dirty="0">
            <a:latin typeface="Arial" panose="020B0604020202020204" pitchFamily="34" charset="0"/>
            <a:cs typeface="Arial" panose="020B0604020202020204" pitchFamily="34" charset="0"/>
          </a:endParaRPr>
        </a:p>
      </dsp:txBody>
      <dsp:txXfrm>
        <a:off x="7167463" y="1500959"/>
        <a:ext cx="1459318" cy="526667"/>
      </dsp:txXfrm>
    </dsp:sp>
    <dsp:sp modelId="{6D797F56-649D-49A1-90F0-AC6BC039126A}">
      <dsp:nvSpPr>
        <dsp:cNvPr id="0" name=""/>
        <dsp:cNvSpPr/>
      </dsp:nvSpPr>
      <dsp:spPr>
        <a:xfrm>
          <a:off x="8705780" y="1500959"/>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VALORES Y RESULTADOS</a:t>
          </a:r>
          <a:endParaRPr lang="en-US" sz="1200" kern="1200" dirty="0">
            <a:latin typeface="Arial" panose="020B0604020202020204" pitchFamily="34" charset="0"/>
            <a:cs typeface="Arial" panose="020B0604020202020204" pitchFamily="34" charset="0"/>
          </a:endParaRPr>
        </a:p>
      </dsp:txBody>
      <dsp:txXfrm>
        <a:off x="8969114" y="1500959"/>
        <a:ext cx="1459318" cy="526667"/>
      </dsp:txXfrm>
    </dsp:sp>
    <dsp:sp modelId="{B6981B07-34CF-4115-9C3A-ACC980FCFEBC}">
      <dsp:nvSpPr>
        <dsp:cNvPr id="0" name=""/>
        <dsp:cNvSpPr/>
      </dsp:nvSpPr>
      <dsp:spPr>
        <a:xfrm>
          <a:off x="2915949" y="2170398"/>
          <a:ext cx="2392753" cy="6345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R.CALIDAD</a:t>
          </a:r>
          <a:endParaRPr lang="en-US" sz="1700" b="1" kern="1200" dirty="0">
            <a:latin typeface="Arial" panose="020B0604020202020204" pitchFamily="34" charset="0"/>
            <a:cs typeface="Arial" panose="020B0604020202020204" pitchFamily="34" charset="0"/>
          </a:endParaRPr>
        </a:p>
      </dsp:txBody>
      <dsp:txXfrm>
        <a:off x="3233219" y="2170398"/>
        <a:ext cx="1758214" cy="634539"/>
      </dsp:txXfrm>
    </dsp:sp>
    <dsp:sp modelId="{71E20C76-C54F-41B4-ABDC-9ACEF09004DC}">
      <dsp:nvSpPr>
        <dsp:cNvPr id="0" name=""/>
        <dsp:cNvSpPr/>
      </dsp:nvSpPr>
      <dsp:spPr>
        <a:xfrm>
          <a:off x="5102477" y="2224334"/>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SATISFACION CIUDADANO</a:t>
          </a:r>
          <a:endParaRPr lang="en-US" sz="1200" kern="1200" dirty="0">
            <a:latin typeface="Arial" panose="020B0604020202020204" pitchFamily="34" charset="0"/>
            <a:cs typeface="Arial" panose="020B0604020202020204" pitchFamily="34" charset="0"/>
          </a:endParaRPr>
        </a:p>
      </dsp:txBody>
      <dsp:txXfrm>
        <a:off x="5365811" y="2224334"/>
        <a:ext cx="1459318" cy="526667"/>
      </dsp:txXfrm>
    </dsp:sp>
    <dsp:sp modelId="{00E358B4-E31F-4B99-800B-52FE6C9AC282}">
      <dsp:nvSpPr>
        <dsp:cNvPr id="0" name=""/>
        <dsp:cNvSpPr/>
      </dsp:nvSpPr>
      <dsp:spPr>
        <a:xfrm>
          <a:off x="6904129" y="2224334"/>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GESTION ESTRATEGICA CONTROL</a:t>
          </a:r>
          <a:endParaRPr lang="en-US" sz="1200" kern="1200" dirty="0">
            <a:latin typeface="Arial" panose="020B0604020202020204" pitchFamily="34" charset="0"/>
            <a:cs typeface="Arial" panose="020B0604020202020204" pitchFamily="34" charset="0"/>
          </a:endParaRPr>
        </a:p>
      </dsp:txBody>
      <dsp:txXfrm>
        <a:off x="7167463" y="2224334"/>
        <a:ext cx="1459318" cy="526667"/>
      </dsp:txXfrm>
    </dsp:sp>
    <dsp:sp modelId="{5F4846B5-173D-47E5-B935-F40D9DA38F5D}">
      <dsp:nvSpPr>
        <dsp:cNvPr id="0" name=""/>
        <dsp:cNvSpPr/>
      </dsp:nvSpPr>
      <dsp:spPr>
        <a:xfrm>
          <a:off x="8705780" y="2224334"/>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RENDIMIENTO PARA EL CONTROL</a:t>
          </a:r>
          <a:endParaRPr lang="en-US" sz="1200" kern="1200" dirty="0">
            <a:latin typeface="Arial" panose="020B0604020202020204" pitchFamily="34" charset="0"/>
            <a:cs typeface="Arial" panose="020B0604020202020204" pitchFamily="34" charset="0"/>
          </a:endParaRPr>
        </a:p>
      </dsp:txBody>
      <dsp:txXfrm>
        <a:off x="8969114" y="2224334"/>
        <a:ext cx="1459318" cy="526667"/>
      </dsp:txXfrm>
    </dsp:sp>
    <dsp:sp modelId="{FC9EAAD5-08C7-40CB-B87E-B0F713255896}">
      <dsp:nvSpPr>
        <dsp:cNvPr id="0" name=""/>
        <dsp:cNvSpPr/>
      </dsp:nvSpPr>
      <dsp:spPr>
        <a:xfrm>
          <a:off x="2915949" y="2893773"/>
          <a:ext cx="2392753" cy="6345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R.DATOS</a:t>
          </a:r>
          <a:endParaRPr lang="en-US" sz="1700" b="1" kern="1200" dirty="0">
            <a:latin typeface="Arial" panose="020B0604020202020204" pitchFamily="34" charset="0"/>
            <a:cs typeface="Arial" panose="020B0604020202020204" pitchFamily="34" charset="0"/>
          </a:endParaRPr>
        </a:p>
      </dsp:txBody>
      <dsp:txXfrm>
        <a:off x="3233219" y="2893773"/>
        <a:ext cx="1758214" cy="634539"/>
      </dsp:txXfrm>
    </dsp:sp>
    <dsp:sp modelId="{3B89066A-89D2-492C-9C4E-9E7902DE6343}">
      <dsp:nvSpPr>
        <dsp:cNvPr id="0" name=""/>
        <dsp:cNvSpPr/>
      </dsp:nvSpPr>
      <dsp:spPr>
        <a:xfrm>
          <a:off x="5102477" y="2947709"/>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ANALISIS DE LA CULTURA DEL CONTROL</a:t>
          </a:r>
          <a:endParaRPr lang="en-US" sz="1200" kern="1200" dirty="0">
            <a:latin typeface="Arial" panose="020B0604020202020204" pitchFamily="34" charset="0"/>
            <a:cs typeface="Arial" panose="020B0604020202020204" pitchFamily="34" charset="0"/>
          </a:endParaRPr>
        </a:p>
      </dsp:txBody>
      <dsp:txXfrm>
        <a:off x="5365811" y="2947709"/>
        <a:ext cx="1459318" cy="526667"/>
      </dsp:txXfrm>
    </dsp:sp>
    <dsp:sp modelId="{CF784FB9-04DF-46D7-BE85-730B4902E7FD}">
      <dsp:nvSpPr>
        <dsp:cNvPr id="0" name=""/>
        <dsp:cNvSpPr/>
      </dsp:nvSpPr>
      <dsp:spPr>
        <a:xfrm>
          <a:off x="6904129" y="2947709"/>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TECNOLOGIA Y MONITOREO</a:t>
          </a:r>
          <a:endParaRPr lang="en-US" sz="1200" kern="1200" dirty="0">
            <a:latin typeface="Arial" panose="020B0604020202020204" pitchFamily="34" charset="0"/>
            <a:cs typeface="Arial" panose="020B0604020202020204" pitchFamily="34" charset="0"/>
          </a:endParaRPr>
        </a:p>
      </dsp:txBody>
      <dsp:txXfrm>
        <a:off x="7167463" y="2947709"/>
        <a:ext cx="1459318" cy="526667"/>
      </dsp:txXfrm>
    </dsp:sp>
    <dsp:sp modelId="{E420B36A-EA74-4539-B355-C7B4553178CD}">
      <dsp:nvSpPr>
        <dsp:cNvPr id="0" name=""/>
        <dsp:cNvSpPr/>
      </dsp:nvSpPr>
      <dsp:spPr>
        <a:xfrm>
          <a:off x="8705780" y="2947709"/>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MEJORAR COMPETENCIAS</a:t>
          </a:r>
          <a:endParaRPr lang="en-US" sz="1200" kern="1200" dirty="0">
            <a:latin typeface="Arial" panose="020B0604020202020204" pitchFamily="34" charset="0"/>
            <a:cs typeface="Arial" panose="020B0604020202020204" pitchFamily="34" charset="0"/>
          </a:endParaRPr>
        </a:p>
      </dsp:txBody>
      <dsp:txXfrm>
        <a:off x="8969114" y="2947709"/>
        <a:ext cx="1459318" cy="526667"/>
      </dsp:txXfrm>
    </dsp:sp>
    <dsp:sp modelId="{A2048F72-7338-4122-A1E0-AB578D0D98DB}">
      <dsp:nvSpPr>
        <dsp:cNvPr id="0" name=""/>
        <dsp:cNvSpPr/>
      </dsp:nvSpPr>
      <dsp:spPr>
        <a:xfrm>
          <a:off x="2915949" y="3617148"/>
          <a:ext cx="2392753" cy="6345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Arial" panose="020B0604020202020204" pitchFamily="34" charset="0"/>
              <a:cs typeface="Arial" panose="020B0604020202020204" pitchFamily="34" charset="0"/>
            </a:rPr>
            <a:t>R.GESTION</a:t>
          </a:r>
          <a:endParaRPr lang="en-US" sz="1700" b="1" kern="1200" dirty="0">
            <a:latin typeface="Arial" panose="020B0604020202020204" pitchFamily="34" charset="0"/>
            <a:cs typeface="Arial" panose="020B0604020202020204" pitchFamily="34" charset="0"/>
          </a:endParaRPr>
        </a:p>
      </dsp:txBody>
      <dsp:txXfrm>
        <a:off x="3233219" y="3617148"/>
        <a:ext cx="1758214" cy="634539"/>
      </dsp:txXfrm>
    </dsp:sp>
    <dsp:sp modelId="{0FD4188C-A650-4A77-9366-D0739C2CAD21}">
      <dsp:nvSpPr>
        <dsp:cNvPr id="0" name=""/>
        <dsp:cNvSpPr/>
      </dsp:nvSpPr>
      <dsp:spPr>
        <a:xfrm>
          <a:off x="5102477" y="3671084"/>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TALENTO HUMNO PARA EL CONTROL</a:t>
          </a:r>
          <a:endParaRPr lang="en-US" sz="1200" kern="1200" dirty="0">
            <a:latin typeface="Arial" panose="020B0604020202020204" pitchFamily="34" charset="0"/>
            <a:cs typeface="Arial" panose="020B0604020202020204" pitchFamily="34" charset="0"/>
          </a:endParaRPr>
        </a:p>
      </dsp:txBody>
      <dsp:txXfrm>
        <a:off x="5365811" y="3671084"/>
        <a:ext cx="1459318" cy="526667"/>
      </dsp:txXfrm>
    </dsp:sp>
    <dsp:sp modelId="{D9EE0208-518A-4451-BC4E-A76DBE5C092D}">
      <dsp:nvSpPr>
        <dsp:cNvPr id="0" name=""/>
        <dsp:cNvSpPr/>
      </dsp:nvSpPr>
      <dsp:spPr>
        <a:xfrm>
          <a:off x="6904129" y="3671084"/>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PLAN DE ACCION PARA LA CULTURA DE CONTROL</a:t>
          </a:r>
          <a:endParaRPr lang="en-US" sz="1200" kern="1200" dirty="0">
            <a:latin typeface="Arial" panose="020B0604020202020204" pitchFamily="34" charset="0"/>
            <a:cs typeface="Arial" panose="020B0604020202020204" pitchFamily="34" charset="0"/>
          </a:endParaRPr>
        </a:p>
      </dsp:txBody>
      <dsp:txXfrm>
        <a:off x="7167463" y="3671084"/>
        <a:ext cx="1459318" cy="526667"/>
      </dsp:txXfrm>
    </dsp:sp>
    <dsp:sp modelId="{E88AC2BD-39DC-4E65-BCE7-9AF817312BB1}">
      <dsp:nvSpPr>
        <dsp:cNvPr id="0" name=""/>
        <dsp:cNvSpPr/>
      </dsp:nvSpPr>
      <dsp:spPr>
        <a:xfrm>
          <a:off x="8705780" y="3671084"/>
          <a:ext cx="1985985" cy="52666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INSTRUMENTO DE POLITICA DE CONTROL</a:t>
          </a:r>
          <a:endParaRPr lang="en-US" sz="1200" kern="1200" dirty="0">
            <a:latin typeface="Arial" panose="020B0604020202020204" pitchFamily="34" charset="0"/>
            <a:cs typeface="Arial" panose="020B0604020202020204" pitchFamily="34" charset="0"/>
          </a:endParaRPr>
        </a:p>
      </dsp:txBody>
      <dsp:txXfrm>
        <a:off x="8969114" y="3671084"/>
        <a:ext cx="1459318" cy="526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E8C18-CF85-4922-9B56-3130DC824AC3}">
      <dsp:nvSpPr>
        <dsp:cNvPr id="0" name=""/>
        <dsp:cNvSpPr/>
      </dsp:nvSpPr>
      <dsp:spPr>
        <a:xfrm>
          <a:off x="0" y="2485205"/>
          <a:ext cx="2440252" cy="985344"/>
        </a:xfrm>
        <a:prstGeom prst="chevron">
          <a:avLst/>
        </a:prstGeom>
        <a:solidFill>
          <a:srgbClr val="A9D1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effectLst>
                <a:outerShdw blurRad="38100" dist="38100" dir="2700000" algn="tl">
                  <a:srgbClr val="000000">
                    <a:alpha val="43137"/>
                  </a:srgbClr>
                </a:outerShdw>
              </a:effectLst>
            </a:rPr>
            <a:t>CAPITAL ECONOMICO</a:t>
          </a:r>
        </a:p>
        <a:p>
          <a:pPr lvl="0" algn="ctr" defTabSz="711200">
            <a:lnSpc>
              <a:spcPct val="90000"/>
            </a:lnSpc>
            <a:spcBef>
              <a:spcPct val="0"/>
            </a:spcBef>
            <a:spcAft>
              <a:spcPct val="35000"/>
            </a:spcAft>
          </a:pPr>
          <a:r>
            <a:rPr lang="en-US" sz="1600" kern="1200" dirty="0" smtClean="0">
              <a:solidFill>
                <a:schemeClr val="tx1"/>
              </a:solidFill>
            </a:rPr>
            <a:t>“Lo que </a:t>
          </a:r>
          <a:r>
            <a:rPr lang="es-CO" sz="1600" kern="1200" noProof="0" dirty="0" smtClean="0">
              <a:solidFill>
                <a:schemeClr val="tx1"/>
              </a:solidFill>
            </a:rPr>
            <a:t>tienes”</a:t>
          </a:r>
          <a:endParaRPr lang="es-CO" sz="1600" kern="1200" noProof="0" dirty="0">
            <a:solidFill>
              <a:schemeClr val="tx1"/>
            </a:solidFill>
          </a:endParaRPr>
        </a:p>
      </dsp:txBody>
      <dsp:txXfrm>
        <a:off x="492672" y="2485205"/>
        <a:ext cx="1454908" cy="985344"/>
      </dsp:txXfrm>
    </dsp:sp>
    <dsp:sp modelId="{9BC9DAFE-5AA4-448B-AEA0-159FB42FEDB9}">
      <dsp:nvSpPr>
        <dsp:cNvPr id="0" name=""/>
        <dsp:cNvSpPr/>
      </dsp:nvSpPr>
      <dsp:spPr>
        <a:xfrm>
          <a:off x="2200419" y="2489827"/>
          <a:ext cx="2440252" cy="976101"/>
        </a:xfrm>
        <a:prstGeom prst="chevron">
          <a:avLst/>
        </a:prstGeom>
        <a:solidFill>
          <a:srgbClr val="A9D1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effectLst>
                <a:outerShdw blurRad="38100" dist="38100" dir="2700000" algn="tl">
                  <a:srgbClr val="000000">
                    <a:alpha val="43137"/>
                  </a:srgbClr>
                </a:outerShdw>
              </a:effectLst>
            </a:rPr>
            <a:t>CAPITAL HUMANO</a:t>
          </a:r>
        </a:p>
        <a:p>
          <a:pPr lvl="0" algn="ctr" defTabSz="711200">
            <a:lnSpc>
              <a:spcPct val="90000"/>
            </a:lnSpc>
            <a:spcBef>
              <a:spcPct val="0"/>
            </a:spcBef>
            <a:spcAft>
              <a:spcPct val="35000"/>
            </a:spcAft>
          </a:pPr>
          <a:r>
            <a:rPr lang="en-US" sz="1600" kern="1200" dirty="0" smtClean="0">
              <a:solidFill>
                <a:schemeClr val="tx1"/>
              </a:solidFill>
            </a:rPr>
            <a:t>“Lo que </a:t>
          </a:r>
          <a:r>
            <a:rPr lang="es-CO" sz="1600" kern="1200" noProof="0" dirty="0" smtClean="0">
              <a:solidFill>
                <a:schemeClr val="tx1"/>
              </a:solidFill>
            </a:rPr>
            <a:t>sabes”</a:t>
          </a:r>
          <a:endParaRPr lang="es-CO" sz="1600" kern="1200" noProof="0" dirty="0">
            <a:solidFill>
              <a:schemeClr val="tx1"/>
            </a:solidFill>
          </a:endParaRPr>
        </a:p>
      </dsp:txBody>
      <dsp:txXfrm>
        <a:off x="2688470" y="2489827"/>
        <a:ext cx="1464151" cy="976101"/>
      </dsp:txXfrm>
    </dsp:sp>
    <dsp:sp modelId="{0D48CDD2-7895-4F26-B03A-A29F6110A74B}">
      <dsp:nvSpPr>
        <dsp:cNvPr id="0" name=""/>
        <dsp:cNvSpPr/>
      </dsp:nvSpPr>
      <dsp:spPr>
        <a:xfrm>
          <a:off x="4396647" y="2489827"/>
          <a:ext cx="2440252" cy="976101"/>
        </a:xfrm>
        <a:prstGeom prst="chevron">
          <a:avLst/>
        </a:prstGeom>
        <a:solidFill>
          <a:srgbClr val="A9D1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effectLst>
                <a:outerShdw blurRad="38100" dist="38100" dir="2700000" algn="tl">
                  <a:srgbClr val="000000">
                    <a:alpha val="43137"/>
                  </a:srgbClr>
                </a:outerShdw>
              </a:effectLst>
            </a:rPr>
            <a:t>CAPITAL SOCIAL </a:t>
          </a:r>
          <a:r>
            <a:rPr lang="en-US" sz="1600" kern="1200" dirty="0" smtClean="0">
              <a:solidFill>
                <a:schemeClr val="tx1"/>
              </a:solidFill>
            </a:rPr>
            <a:t>“A </a:t>
          </a:r>
          <a:r>
            <a:rPr lang="es-CO" sz="1600" kern="1200" noProof="0" dirty="0" smtClean="0">
              <a:solidFill>
                <a:schemeClr val="tx1"/>
              </a:solidFill>
            </a:rPr>
            <a:t>quién</a:t>
          </a:r>
          <a:r>
            <a:rPr lang="en-US" sz="1600" kern="1200" dirty="0" smtClean="0">
              <a:solidFill>
                <a:schemeClr val="tx1"/>
              </a:solidFill>
            </a:rPr>
            <a:t> </a:t>
          </a:r>
          <a:r>
            <a:rPr lang="es-CO" sz="1600" kern="1200" noProof="0" dirty="0" smtClean="0">
              <a:solidFill>
                <a:schemeClr val="tx1"/>
              </a:solidFill>
            </a:rPr>
            <a:t>Conoces”</a:t>
          </a:r>
          <a:endParaRPr lang="es-CO" sz="1600" kern="1200" noProof="0" dirty="0">
            <a:solidFill>
              <a:schemeClr val="tx1"/>
            </a:solidFill>
          </a:endParaRPr>
        </a:p>
      </dsp:txBody>
      <dsp:txXfrm>
        <a:off x="4884698" y="2489827"/>
        <a:ext cx="1464151" cy="976101"/>
      </dsp:txXfrm>
    </dsp:sp>
    <dsp:sp modelId="{9CDB8225-5C45-4EBF-B097-DAFCF321530D}">
      <dsp:nvSpPr>
        <dsp:cNvPr id="0" name=""/>
        <dsp:cNvSpPr/>
      </dsp:nvSpPr>
      <dsp:spPr>
        <a:xfrm>
          <a:off x="6592874" y="2511496"/>
          <a:ext cx="2440252" cy="976101"/>
        </a:xfrm>
        <a:prstGeom prst="chevron">
          <a:avLst/>
        </a:prstGeom>
        <a:solidFill>
          <a:srgbClr val="A9D1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kern="1200" dirty="0" smtClean="0">
            <a:solidFill>
              <a:schemeClr val="tx1"/>
            </a:solidFill>
          </a:endParaRPr>
        </a:p>
        <a:p>
          <a:pPr lvl="0" algn="ctr" defTabSz="711200">
            <a:lnSpc>
              <a:spcPct val="90000"/>
            </a:lnSpc>
            <a:spcBef>
              <a:spcPct val="0"/>
            </a:spcBef>
            <a:spcAft>
              <a:spcPct val="35000"/>
            </a:spcAft>
          </a:pPr>
          <a:r>
            <a:rPr lang="en-US" sz="1600" b="0" kern="1200" dirty="0" smtClean="0">
              <a:solidFill>
                <a:schemeClr val="tx1"/>
              </a:solidFill>
              <a:effectLst>
                <a:outerShdw blurRad="38100" dist="38100" dir="2700000" algn="tl">
                  <a:srgbClr val="000000">
                    <a:alpha val="43137"/>
                  </a:srgbClr>
                </a:outerShdw>
              </a:effectLst>
            </a:rPr>
            <a:t>CAPITAL PSICOLOGICO POSITIVO</a:t>
          </a:r>
        </a:p>
        <a:p>
          <a:pPr lvl="0" algn="ctr" defTabSz="711200">
            <a:lnSpc>
              <a:spcPct val="90000"/>
            </a:lnSpc>
            <a:spcBef>
              <a:spcPct val="0"/>
            </a:spcBef>
            <a:spcAft>
              <a:spcPct val="35000"/>
            </a:spcAft>
          </a:pPr>
          <a:r>
            <a:rPr lang="es-CO" sz="1600" kern="1200" noProof="0" dirty="0" smtClean="0">
              <a:solidFill>
                <a:schemeClr val="tx1"/>
              </a:solidFill>
            </a:rPr>
            <a:t>“Quién</a:t>
          </a:r>
          <a:r>
            <a:rPr lang="en-US" sz="1600" kern="1200" dirty="0" smtClean="0">
              <a:solidFill>
                <a:schemeClr val="tx1"/>
              </a:solidFill>
            </a:rPr>
            <a:t> </a:t>
          </a:r>
          <a:r>
            <a:rPr lang="es-CO" sz="1600" kern="1200" noProof="0" dirty="0" smtClean="0">
              <a:solidFill>
                <a:schemeClr val="tx1"/>
              </a:solidFill>
            </a:rPr>
            <a:t>eres”</a:t>
          </a:r>
        </a:p>
        <a:p>
          <a:pPr lvl="0" algn="ctr" defTabSz="711200">
            <a:lnSpc>
              <a:spcPct val="90000"/>
            </a:lnSpc>
            <a:spcBef>
              <a:spcPct val="0"/>
            </a:spcBef>
            <a:spcAft>
              <a:spcPct val="35000"/>
            </a:spcAft>
          </a:pPr>
          <a:endParaRPr lang="en-US" sz="1600" kern="1200" dirty="0">
            <a:solidFill>
              <a:schemeClr val="tx1"/>
            </a:solidFill>
          </a:endParaRPr>
        </a:p>
      </dsp:txBody>
      <dsp:txXfrm>
        <a:off x="7080925" y="2511496"/>
        <a:ext cx="1464151" cy="976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85748-E580-4C86-ACE7-A223936EFF1E}">
      <dsp:nvSpPr>
        <dsp:cNvPr id="0" name=""/>
        <dsp:cNvSpPr/>
      </dsp:nvSpPr>
      <dsp:spPr>
        <a:xfrm>
          <a:off x="2986534" y="0"/>
          <a:ext cx="3162018" cy="257175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Intervención  Preventiva</a:t>
          </a:r>
          <a:endParaRPr lang="en-US"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777039" y="1285875"/>
        <a:ext cx="1581009" cy="1285875"/>
      </dsp:txXfrm>
    </dsp:sp>
    <dsp:sp modelId="{F59C800E-A20A-45CA-899F-1BBA822B0018}">
      <dsp:nvSpPr>
        <dsp:cNvPr id="0" name=""/>
        <dsp:cNvSpPr/>
      </dsp:nvSpPr>
      <dsp:spPr>
        <a:xfrm>
          <a:off x="1326649" y="2571750"/>
          <a:ext cx="3262316" cy="2571750"/>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Desarrollar Diagnósticos</a:t>
          </a:r>
          <a:endParaRPr lang="en-US"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142228" y="3857625"/>
        <a:ext cx="1631158" cy="1285875"/>
      </dsp:txXfrm>
    </dsp:sp>
    <dsp:sp modelId="{ADA011AD-4BA4-455B-88BC-3EC0A3439C4C}">
      <dsp:nvSpPr>
        <dsp:cNvPr id="0" name=""/>
        <dsp:cNvSpPr/>
      </dsp:nvSpPr>
      <dsp:spPr>
        <a:xfrm rot="10800000">
          <a:off x="2953050" y="2571750"/>
          <a:ext cx="3228986" cy="2571750"/>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3760296" y="2571750"/>
        <a:ext cx="1614493" cy="1285875"/>
      </dsp:txXfrm>
    </dsp:sp>
    <dsp:sp modelId="{5856F0E9-591E-4954-B1C2-E041CF41EDE6}">
      <dsp:nvSpPr>
        <dsp:cNvPr id="0" name=""/>
        <dsp:cNvSpPr/>
      </dsp:nvSpPr>
      <dsp:spPr>
        <a:xfrm>
          <a:off x="4584851" y="2571750"/>
          <a:ext cx="3146793" cy="257175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371549" y="3857625"/>
        <a:ext cx="1573397" cy="128587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s-CO"/>
          </a:p>
        </p:txBody>
      </p:sp>
      <p:sp>
        <p:nvSpPr>
          <p:cNvPr id="3" name="Marcador de posición de fecha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A87F864F-CBDF-1642-A7E4-B312D2238CEC}" type="datetimeFigureOut">
              <a:rPr lang="es-CO" smtClean="0"/>
              <a:t>26/06/2018</a:t>
            </a:fld>
            <a:endParaRPr lang="es-CO"/>
          </a:p>
        </p:txBody>
      </p:sp>
      <p:sp>
        <p:nvSpPr>
          <p:cNvPr id="4" name="Marcador de posición de imagen de diapositiva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s-CO"/>
          </a:p>
        </p:txBody>
      </p:sp>
      <p:sp>
        <p:nvSpPr>
          <p:cNvPr id="5" name="Marcador de posición de notas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osición de pie de página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s-CO"/>
          </a:p>
        </p:txBody>
      </p:sp>
      <p:sp>
        <p:nvSpPr>
          <p:cNvPr id="7" name="Marcador de posición de número de diapositiva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E7633F16-53A7-2B4B-B300-77D9BE4FE445}" type="slidenum">
              <a:rPr lang="es-CO" smtClean="0"/>
              <a:t>‹Nº›</a:t>
            </a:fld>
            <a:endParaRPr lang="es-CO"/>
          </a:p>
        </p:txBody>
      </p:sp>
    </p:spTree>
    <p:extLst>
      <p:ext uri="{BB962C8B-B14F-4D97-AF65-F5344CB8AC3E}">
        <p14:creationId xmlns:p14="http://schemas.microsoft.com/office/powerpoint/2010/main" val="332738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CO" dirty="0"/>
          </a:p>
        </p:txBody>
      </p:sp>
      <p:sp>
        <p:nvSpPr>
          <p:cNvPr id="4" name="Marcador de posición de número de diapositiva 3"/>
          <p:cNvSpPr>
            <a:spLocks noGrp="1"/>
          </p:cNvSpPr>
          <p:nvPr>
            <p:ph type="sldNum" sz="quarter" idx="10"/>
          </p:nvPr>
        </p:nvSpPr>
        <p:spPr/>
        <p:txBody>
          <a:bodyPr/>
          <a:lstStyle/>
          <a:p>
            <a:fld id="{E7633F16-53A7-2B4B-B300-77D9BE4FE445}" type="slidenum">
              <a:rPr lang="es-CO" smtClean="0">
                <a:solidFill>
                  <a:prstClr val="black"/>
                </a:solidFill>
              </a:rPr>
              <a:pPr/>
              <a:t>1</a:t>
            </a:fld>
            <a:endParaRPr lang="es-CO">
              <a:solidFill>
                <a:prstClr val="black"/>
              </a:solidFill>
            </a:endParaRPr>
          </a:p>
        </p:txBody>
      </p:sp>
    </p:spTree>
    <p:extLst>
      <p:ext uri="{BB962C8B-B14F-4D97-AF65-F5344CB8AC3E}">
        <p14:creationId xmlns:p14="http://schemas.microsoft.com/office/powerpoint/2010/main" val="361715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F2DC4CC2-29CD-C24D-BD73-075769EA7509}"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93355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Shape 1231"/>
          <p:cNvSpPr txBox="1">
            <a:spLocks noGrp="1"/>
          </p:cNvSpPr>
          <p:nvPr>
            <p:ph type="body" idx="1"/>
          </p:nvPr>
        </p:nvSpPr>
        <p:spPr>
          <a:xfrm>
            <a:off x="682797" y="3964187"/>
            <a:ext cx="5462375" cy="3755545"/>
          </a:xfrm>
          <a:prstGeom prst="rect">
            <a:avLst/>
          </a:prstGeom>
        </p:spPr>
        <p:txBody>
          <a:bodyPr wrap="square" lIns="86525" tIns="86525" rIns="86525" bIns="86525" anchor="t" anchorCtr="0">
            <a:noAutofit/>
          </a:bodyPr>
          <a:lstStyle/>
          <a:p>
            <a:endParaRPr/>
          </a:p>
        </p:txBody>
      </p:sp>
      <p:sp>
        <p:nvSpPr>
          <p:cNvPr id="1232" name="Shape 1232"/>
          <p:cNvSpPr>
            <a:spLocks noGrp="1" noRot="1" noChangeAspect="1"/>
          </p:cNvSpPr>
          <p:nvPr>
            <p:ph type="sldImg" idx="2"/>
          </p:nvPr>
        </p:nvSpPr>
        <p:spPr>
          <a:xfrm>
            <a:off x="1327150" y="625475"/>
            <a:ext cx="4173538" cy="3130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35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CO" dirty="0"/>
          </a:p>
        </p:txBody>
      </p:sp>
      <p:sp>
        <p:nvSpPr>
          <p:cNvPr id="4" name="Marcador de posición de número de diapositiva 3"/>
          <p:cNvSpPr>
            <a:spLocks noGrp="1"/>
          </p:cNvSpPr>
          <p:nvPr>
            <p:ph type="sldNum" sz="quarter" idx="10"/>
          </p:nvPr>
        </p:nvSpPr>
        <p:spPr/>
        <p:txBody>
          <a:bodyPr/>
          <a:lstStyle/>
          <a:p>
            <a:fld id="{E7633F16-53A7-2B4B-B300-77D9BE4FE445}" type="slidenum">
              <a:rPr lang="es-CO" smtClean="0">
                <a:solidFill>
                  <a:prstClr val="black"/>
                </a:solidFill>
              </a:rPr>
              <a:pPr/>
              <a:t>13</a:t>
            </a:fld>
            <a:endParaRPr lang="es-CO">
              <a:solidFill>
                <a:prstClr val="black"/>
              </a:solidFill>
            </a:endParaRPr>
          </a:p>
        </p:txBody>
      </p:sp>
    </p:spTree>
    <p:extLst>
      <p:ext uri="{BB962C8B-B14F-4D97-AF65-F5344CB8AC3E}">
        <p14:creationId xmlns:p14="http://schemas.microsoft.com/office/powerpoint/2010/main" val="194134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CO" dirty="0"/>
          </a:p>
        </p:txBody>
      </p:sp>
      <p:sp>
        <p:nvSpPr>
          <p:cNvPr id="4" name="Marcador de posición de número de diapositiva 3"/>
          <p:cNvSpPr>
            <a:spLocks noGrp="1"/>
          </p:cNvSpPr>
          <p:nvPr>
            <p:ph type="sldNum" sz="quarter" idx="10"/>
          </p:nvPr>
        </p:nvSpPr>
        <p:spPr/>
        <p:txBody>
          <a:bodyPr/>
          <a:lstStyle/>
          <a:p>
            <a:fld id="{E7633F16-53A7-2B4B-B300-77D9BE4FE445}" type="slidenum">
              <a:rPr lang="es-CO" smtClean="0">
                <a:solidFill>
                  <a:prstClr val="black"/>
                </a:solidFill>
              </a:rPr>
              <a:pPr/>
              <a:t>28</a:t>
            </a:fld>
            <a:endParaRPr lang="es-CO">
              <a:solidFill>
                <a:prstClr val="black"/>
              </a:solidFill>
            </a:endParaRPr>
          </a:p>
        </p:txBody>
      </p:sp>
    </p:spTree>
    <p:extLst>
      <p:ext uri="{BB962C8B-B14F-4D97-AF65-F5344CB8AC3E}">
        <p14:creationId xmlns:p14="http://schemas.microsoft.com/office/powerpoint/2010/main" val="177845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t>26/06/2018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251181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t>26/06/2018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131684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t>26/06/2018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2142772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10" name="CuadroTexto 9"/>
          <p:cNvSpPr txBox="1"/>
          <p:nvPr userDrawn="1"/>
        </p:nvSpPr>
        <p:spPr>
          <a:xfrm rot="16200000">
            <a:off x="8187144" y="3336667"/>
            <a:ext cx="1380506" cy="184666"/>
          </a:xfrm>
          <a:prstGeom prst="rect">
            <a:avLst/>
          </a:prstGeom>
          <a:noFill/>
        </p:spPr>
        <p:txBody>
          <a:bodyPr wrap="none" rtlCol="0">
            <a:spAutoFit/>
          </a:bodyPr>
          <a:lstStyle/>
          <a:p>
            <a:r>
              <a:rPr lang="es-ES_tradnl" sz="600" spc="225" dirty="0">
                <a:solidFill>
                  <a:prstClr val="black"/>
                </a:solidFill>
                <a:latin typeface="Arial Narrow" charset="0"/>
                <a:ea typeface="Arial Narrow" charset="0"/>
                <a:cs typeface="Arial Narrow" charset="0"/>
              </a:rPr>
              <a:t>- FUNCI</a:t>
            </a:r>
            <a:r>
              <a:rPr lang="es-ES" sz="600" spc="225" dirty="0">
                <a:solidFill>
                  <a:prstClr val="black"/>
                </a:solidFill>
                <a:latin typeface="Arial Narrow" charset="0"/>
                <a:ea typeface="Arial Narrow" charset="0"/>
                <a:cs typeface="Arial Narrow" charset="0"/>
              </a:rPr>
              <a:t>ÓN PÚBLICA -</a:t>
            </a:r>
            <a:endParaRPr lang="es-ES_tradnl" sz="600" spc="225" dirty="0">
              <a:solidFill>
                <a:prstClr val="black"/>
              </a:solidFill>
              <a:latin typeface="Arial Narrow" charset="0"/>
              <a:ea typeface="Arial Narrow" charset="0"/>
              <a:cs typeface="Arial Narrow" charset="0"/>
            </a:endParaRPr>
          </a:p>
        </p:txBody>
      </p:sp>
    </p:spTree>
    <p:extLst>
      <p:ext uri="{BB962C8B-B14F-4D97-AF65-F5344CB8AC3E}">
        <p14:creationId xmlns:p14="http://schemas.microsoft.com/office/powerpoint/2010/main" val="4248971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9980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42365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3308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81985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78124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1533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86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t>26/06/2018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3471385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09313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4685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77745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8537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883EAAE-75A5-8E40-AACB-646B3B774D80}" type="datetimeFigureOut">
              <a:rPr lang="es-ES" smtClean="0"/>
              <a:t>26/06/2018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220373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883EAAE-75A5-8E40-AACB-646B3B774D80}" type="datetimeFigureOut">
              <a:rPr lang="es-ES" smtClean="0"/>
              <a:t>26/06/2018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361448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F883EAAE-75A5-8E40-AACB-646B3B774D80}" type="datetimeFigureOut">
              <a:rPr lang="es-ES" smtClean="0"/>
              <a:t>26/06/2018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22840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F883EAAE-75A5-8E40-AACB-646B3B774D80}" type="datetimeFigureOut">
              <a:rPr lang="es-ES" smtClean="0"/>
              <a:t>26/06/2018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157968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83EAAE-75A5-8E40-AACB-646B3B774D80}" type="datetimeFigureOut">
              <a:rPr lang="es-ES" smtClean="0"/>
              <a:t>26/06/2018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193103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883EAAE-75A5-8E40-AACB-646B3B774D80}" type="datetimeFigureOut">
              <a:rPr lang="es-ES" smtClean="0"/>
              <a:t>26/06/2018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248530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883EAAE-75A5-8E40-AACB-646B3B774D80}" type="datetimeFigureOut">
              <a:rPr lang="es-ES" smtClean="0"/>
              <a:t>26/06/2018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9EE318-6B86-CD40-9849-8F9FAF26F49A}" type="slidenum">
              <a:rPr lang="es-ES" smtClean="0"/>
              <a:t>‹Nº›</a:t>
            </a:fld>
            <a:endParaRPr lang="es-ES"/>
          </a:p>
        </p:txBody>
      </p:sp>
    </p:spTree>
    <p:extLst>
      <p:ext uri="{BB962C8B-B14F-4D97-AF65-F5344CB8AC3E}">
        <p14:creationId xmlns:p14="http://schemas.microsoft.com/office/powerpoint/2010/main" val="331696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3EAAE-75A5-8E40-AACB-646B3B774D80}" type="datetimeFigureOut">
              <a:rPr lang="es-ES" smtClean="0"/>
              <a:t>26/06/2018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EE318-6B86-CD40-9849-8F9FAF26F49A}" type="slidenum">
              <a:rPr lang="es-ES" smtClean="0"/>
              <a:t>‹Nº›</a:t>
            </a:fld>
            <a:endParaRPr lang="es-ES"/>
          </a:p>
        </p:txBody>
      </p:sp>
    </p:spTree>
    <p:extLst>
      <p:ext uri="{BB962C8B-B14F-4D97-AF65-F5344CB8AC3E}">
        <p14:creationId xmlns:p14="http://schemas.microsoft.com/office/powerpoint/2010/main" val="151411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3EAAE-75A5-8E40-AACB-646B3B774D80}" type="datetimeFigureOut">
              <a:rPr lang="es-ES" smtClean="0">
                <a:solidFill>
                  <a:prstClr val="black">
                    <a:tint val="75000"/>
                  </a:prstClr>
                </a:solidFill>
              </a:rPr>
              <a:pPr/>
              <a:t>26/06/2018</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EE318-6B86-CD40-9849-8F9FAF26F49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55504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controlinterno@cundinamarca.gov.co"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controlinterno@cundinamarca.gov.co"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undinamarca.gov.co/Home/SecretariasEntidades.gc/controlinterno"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Resumen%20Resultados%20MIPG.docx" TargetMode="External"/><Relationship Id="rId2" Type="http://schemas.openxmlformats.org/officeDocument/2006/relationships/hyperlink" Target="PlanAccion-2018-1%201.xls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18.03.21.Priorizacion2018.xls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file:///F:\PlanAccion-2018-1%201.xlsx" TargetMode="External"/><Relationship Id="rId1" Type="http://schemas.openxmlformats.org/officeDocument/2006/relationships/slideLayout" Target="../slideLayouts/slideLayout1.xml"/><Relationship Id="rId4" Type="http://schemas.openxmlformats.org/officeDocument/2006/relationships/hyperlink" Target="Verificacion%20y%20controles%20ultimo.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CuadroTexto 3"/>
          <p:cNvSpPr txBox="1"/>
          <p:nvPr/>
        </p:nvSpPr>
        <p:spPr>
          <a:xfrm>
            <a:off x="268514" y="4007261"/>
            <a:ext cx="8606972" cy="1077218"/>
          </a:xfrm>
          <a:prstGeom prst="rect">
            <a:avLst/>
          </a:prstGeom>
          <a:noFill/>
        </p:spPr>
        <p:txBody>
          <a:bodyPr wrap="square" rtlCol="0">
            <a:spAutoFit/>
          </a:bodyPr>
          <a:lstStyle/>
          <a:p>
            <a:pPr algn="r">
              <a:spcBef>
                <a:spcPct val="0"/>
              </a:spcBef>
            </a:pPr>
            <a:r>
              <a:rPr lang="es-ES" sz="3200" b="1" dirty="0" smtClean="0">
                <a:solidFill>
                  <a:schemeClr val="bg1"/>
                </a:solidFill>
                <a:effectLst>
                  <a:outerShdw blurRad="38100" dist="38100" dir="2700000" algn="tl">
                    <a:srgbClr val="000000">
                      <a:alpha val="43137"/>
                    </a:srgbClr>
                  </a:outerShdw>
                </a:effectLst>
                <a:latin typeface="+mj-lt"/>
                <a:ea typeface="+mj-ea"/>
                <a:cs typeface="+mj-cs"/>
              </a:rPr>
              <a:t>Primer Encuentro Control Interno</a:t>
            </a:r>
          </a:p>
          <a:p>
            <a:pPr algn="r">
              <a:spcBef>
                <a:spcPct val="0"/>
              </a:spcBef>
            </a:pPr>
            <a:r>
              <a:rPr lang="es-ES" sz="3200" b="1" dirty="0" smtClean="0">
                <a:solidFill>
                  <a:schemeClr val="bg1"/>
                </a:solidFill>
                <a:effectLst>
                  <a:outerShdw blurRad="38100" dist="38100" dir="2700000" algn="tl">
                    <a:srgbClr val="000000">
                      <a:alpha val="43137"/>
                    </a:srgbClr>
                  </a:outerShdw>
                </a:effectLst>
                <a:latin typeface="+mj-lt"/>
                <a:ea typeface="+mj-ea"/>
                <a:cs typeface="+mj-cs"/>
              </a:rPr>
              <a:t>Junio 26 de 2018</a:t>
            </a:r>
            <a:endParaRPr lang="es-ES" sz="3200"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39364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90560" y="299847"/>
            <a:ext cx="8771467" cy="2800767"/>
          </a:xfrm>
          <a:prstGeom prst="rect">
            <a:avLst/>
          </a:prstGeom>
          <a:noFill/>
        </p:spPr>
        <p:txBody>
          <a:bodyPr wrap="square" rtlCol="0">
            <a:spAutoFit/>
          </a:bodyPr>
          <a:lstStyle/>
          <a:p>
            <a:pPr>
              <a:spcBef>
                <a:spcPct val="0"/>
              </a:spcBef>
            </a:pPr>
            <a:r>
              <a:rPr lang="es-CO" sz="4400" b="1" dirty="0" smtClean="0">
                <a:solidFill>
                  <a:schemeClr val="tx2"/>
                </a:solidFill>
                <a:effectLst>
                  <a:outerShdw blurRad="38100" dist="38100" dir="2700000" algn="tl">
                    <a:srgbClr val="000000">
                      <a:alpha val="43137"/>
                    </a:srgbClr>
                  </a:outerShdw>
                </a:effectLst>
                <a:latin typeface="+mj-lt"/>
                <a:ea typeface="+mj-ea"/>
                <a:cs typeface="+mj-cs"/>
              </a:rPr>
              <a:t>b) Planes  de Mejoramiento</a:t>
            </a:r>
          </a:p>
          <a:p>
            <a:pPr>
              <a:spcBef>
                <a:spcPct val="0"/>
              </a:spcBef>
            </a:pPr>
            <a:endParaRPr lang="es-CO" sz="4400" b="1" dirty="0">
              <a:solidFill>
                <a:schemeClr val="tx2"/>
              </a:solidFill>
              <a:effectLst>
                <a:outerShdw blurRad="38100" dist="38100" dir="2700000" algn="tl">
                  <a:srgbClr val="000000">
                    <a:alpha val="43137"/>
                  </a:srgbClr>
                </a:outerShdw>
              </a:effectLst>
              <a:latin typeface="+mj-lt"/>
              <a:ea typeface="+mj-ea"/>
              <a:cs typeface="+mj-cs"/>
            </a:endParaRPr>
          </a:p>
          <a:p>
            <a:pPr>
              <a:spcBef>
                <a:spcPct val="0"/>
              </a:spcBef>
            </a:pPr>
            <a:r>
              <a:rPr lang="es-CO" sz="4400" b="1" dirty="0" smtClean="0">
                <a:solidFill>
                  <a:schemeClr val="tx2"/>
                </a:solidFill>
                <a:effectLst>
                  <a:outerShdw blurRad="38100" dist="38100" dir="2700000" algn="tl">
                    <a:srgbClr val="000000">
                      <a:alpha val="43137"/>
                    </a:srgbClr>
                  </a:outerShdw>
                </a:effectLst>
                <a:latin typeface="+mj-lt"/>
                <a:ea typeface="+mj-ea"/>
                <a:cs typeface="+mj-cs"/>
              </a:rPr>
              <a:t>Auditorías Internas</a:t>
            </a:r>
          </a:p>
          <a:p>
            <a:pPr>
              <a:spcBef>
                <a:spcPct val="0"/>
              </a:spcBef>
            </a:pPr>
            <a:r>
              <a:rPr lang="es-CO" sz="4400" b="1" dirty="0" smtClean="0">
                <a:solidFill>
                  <a:schemeClr val="tx2"/>
                </a:solidFill>
                <a:effectLst>
                  <a:outerShdw blurRad="38100" dist="38100" dir="2700000" algn="tl">
                    <a:srgbClr val="000000">
                      <a:alpha val="43137"/>
                    </a:srgbClr>
                  </a:outerShdw>
                </a:effectLst>
                <a:latin typeface="+mj-lt"/>
                <a:ea typeface="+mj-ea"/>
                <a:cs typeface="+mj-cs"/>
              </a:rPr>
              <a:t>Auditorias Externas</a:t>
            </a:r>
          </a:p>
        </p:txBody>
      </p:sp>
    </p:spTree>
    <p:extLst>
      <p:ext uri="{BB962C8B-B14F-4D97-AF65-F5344CB8AC3E}">
        <p14:creationId xmlns:p14="http://schemas.microsoft.com/office/powerpoint/2010/main" val="1297089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18447" y="1322249"/>
            <a:ext cx="7838618" cy="4482495"/>
          </a:xfrm>
          <a:prstGeom prst="rect">
            <a:avLst/>
          </a:prstGeom>
        </p:spPr>
      </p:pic>
      <p:sp>
        <p:nvSpPr>
          <p:cNvPr id="4" name="CuadroTexto 3"/>
          <p:cNvSpPr txBox="1"/>
          <p:nvPr/>
        </p:nvSpPr>
        <p:spPr>
          <a:xfrm>
            <a:off x="152023" y="121920"/>
            <a:ext cx="8771467" cy="1200329"/>
          </a:xfrm>
          <a:prstGeom prst="rect">
            <a:avLst/>
          </a:prstGeom>
          <a:noFill/>
        </p:spPr>
        <p:txBody>
          <a:bodyPr wrap="square" rtlCol="0">
            <a:spAutoFit/>
          </a:bodyPr>
          <a:lstStyle/>
          <a:p>
            <a:pPr>
              <a:spcBef>
                <a:spcPct val="0"/>
              </a:spcBef>
            </a:pPr>
            <a:r>
              <a:rPr lang="es-ES" sz="2400" b="1" dirty="0" smtClean="0">
                <a:solidFill>
                  <a:srgbClr val="0070C0"/>
                </a:solidFill>
                <a:effectLst>
                  <a:outerShdw blurRad="38100" dist="38100" dir="2700000" algn="tl">
                    <a:srgbClr val="000000">
                      <a:alpha val="43137"/>
                    </a:srgbClr>
                  </a:outerShdw>
                </a:effectLst>
                <a:latin typeface="+mj-lt"/>
                <a:ea typeface="+mj-ea"/>
                <a:cs typeface="+mj-cs"/>
              </a:rPr>
              <a:t>Seguimiento </a:t>
            </a:r>
            <a:r>
              <a:rPr lang="es-ES" sz="2400" b="1" dirty="0" err="1" smtClean="0">
                <a:solidFill>
                  <a:srgbClr val="0070C0"/>
                </a:solidFill>
                <a:effectLst>
                  <a:outerShdw blurRad="38100" dist="38100" dir="2700000" algn="tl">
                    <a:srgbClr val="000000">
                      <a:alpha val="43137"/>
                    </a:srgbClr>
                  </a:outerShdw>
                </a:effectLst>
                <a:latin typeface="+mj-lt"/>
                <a:ea typeface="+mj-ea"/>
                <a:cs typeface="+mj-cs"/>
              </a:rPr>
              <a:t>Implentación</a:t>
            </a:r>
            <a:r>
              <a:rPr lang="es-ES" sz="2400" b="1" dirty="0" smtClean="0">
                <a:solidFill>
                  <a:srgbClr val="0070C0"/>
                </a:solidFill>
                <a:effectLst>
                  <a:outerShdw blurRad="38100" dist="38100" dir="2700000" algn="tl">
                    <a:srgbClr val="000000">
                      <a:alpha val="43137"/>
                    </a:srgbClr>
                  </a:outerShdw>
                </a:effectLst>
                <a:latin typeface="+mj-lt"/>
                <a:ea typeface="+mj-ea"/>
                <a:cs typeface="+mj-cs"/>
              </a:rPr>
              <a:t> MIPG</a:t>
            </a:r>
          </a:p>
          <a:p>
            <a:pPr>
              <a:spcBef>
                <a:spcPct val="0"/>
              </a:spcBef>
            </a:pPr>
            <a:r>
              <a:rPr lang="es-ES" sz="2400" b="1" dirty="0" smtClean="0">
                <a:solidFill>
                  <a:srgbClr val="0070C0"/>
                </a:solidFill>
                <a:effectLst>
                  <a:outerShdw blurRad="38100" dist="38100" dir="2700000" algn="tl">
                    <a:srgbClr val="000000">
                      <a:alpha val="43137"/>
                    </a:srgbClr>
                  </a:outerShdw>
                </a:effectLst>
                <a:latin typeface="+mj-lt"/>
                <a:ea typeface="+mj-ea"/>
                <a:cs typeface="+mj-cs"/>
              </a:rPr>
              <a:t> ( Plan de Trabajo : Autodiagnóstico, brechas, </a:t>
            </a:r>
            <a:r>
              <a:rPr lang="es-ES" sz="2400" b="1" dirty="0">
                <a:solidFill>
                  <a:srgbClr val="0070C0"/>
                </a:solidFill>
                <a:effectLst>
                  <a:outerShdw blurRad="38100" dist="38100" dir="2700000" algn="tl">
                    <a:srgbClr val="000000">
                      <a:alpha val="43137"/>
                    </a:srgbClr>
                  </a:outerShdw>
                </a:effectLst>
              </a:rPr>
              <a:t>Responsables por política,</a:t>
            </a:r>
            <a:r>
              <a:rPr lang="es-ES" sz="2400" b="1" dirty="0" smtClean="0">
                <a:solidFill>
                  <a:srgbClr val="0070C0"/>
                </a:solidFill>
                <a:effectLst>
                  <a:outerShdw blurRad="38100" dist="38100" dir="2700000" algn="tl">
                    <a:srgbClr val="000000">
                      <a:alpha val="43137"/>
                    </a:srgbClr>
                  </a:outerShdw>
                </a:effectLst>
                <a:latin typeface="+mj-lt"/>
                <a:ea typeface="+mj-ea"/>
                <a:cs typeface="+mj-cs"/>
              </a:rPr>
              <a:t>  y cronograma)</a:t>
            </a:r>
            <a:endParaRPr lang="es-ES" sz="2400" b="1" dirty="0">
              <a:solidFill>
                <a:srgbClr val="0070C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662650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ineducacion.gov.co/boletinesmen/1754/articles-368153_foto_recurs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68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01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8514" y="4007261"/>
            <a:ext cx="8606972" cy="584775"/>
          </a:xfrm>
          <a:prstGeom prst="rect">
            <a:avLst/>
          </a:prstGeom>
          <a:noFill/>
        </p:spPr>
        <p:txBody>
          <a:bodyPr wrap="square" rtlCol="0">
            <a:spAutoFit/>
          </a:bodyPr>
          <a:lstStyle/>
          <a:p>
            <a:pPr algn="r">
              <a:spcBef>
                <a:spcPct val="0"/>
              </a:spcBef>
            </a:pPr>
            <a:r>
              <a:rPr lang="es-ES" sz="3200" b="1" dirty="0" smtClean="0">
                <a:effectLst>
                  <a:outerShdw blurRad="38100" dist="38100" dir="2700000" algn="tl">
                    <a:srgbClr val="000000">
                      <a:alpha val="43137"/>
                    </a:srgbClr>
                  </a:outerShdw>
                </a:effectLst>
                <a:latin typeface="+mj-lt"/>
                <a:ea typeface="+mj-ea"/>
                <a:cs typeface="+mj-cs"/>
              </a:rPr>
              <a:t>Comité Departamental Auditoría </a:t>
            </a:r>
          </a:p>
        </p:txBody>
      </p:sp>
    </p:spTree>
    <p:extLst>
      <p:ext uri="{BB962C8B-B14F-4D97-AF65-F5344CB8AC3E}">
        <p14:creationId xmlns:p14="http://schemas.microsoft.com/office/powerpoint/2010/main" val="3736271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0982" y="199898"/>
            <a:ext cx="8476342" cy="646331"/>
          </a:xfrm>
          <a:prstGeom prst="rect">
            <a:avLst/>
          </a:prstGeom>
          <a:noFill/>
        </p:spPr>
        <p:txBody>
          <a:bodyPr wrap="square" rtlCol="0">
            <a:spAutoFit/>
          </a:bodyPr>
          <a:lstStyle/>
          <a:p>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Comités Departamentales MIPG</a:t>
            </a:r>
            <a:endParaRPr lang="es-ES" sz="3600" b="1" u="sng" dirty="0">
              <a:solidFill>
                <a:srgbClr val="FF0000"/>
              </a:solidFill>
              <a:effectLst>
                <a:outerShdw blurRad="38100" dist="38100" dir="2700000" algn="tl">
                  <a:srgbClr val="000000">
                    <a:alpha val="43137"/>
                  </a:srgbClr>
                </a:outerShdw>
              </a:effectLst>
              <a:latin typeface="+mj-lt"/>
              <a:ea typeface="+mj-ea"/>
              <a:cs typeface="+mj-cs"/>
            </a:endParaRPr>
          </a:p>
        </p:txBody>
      </p:sp>
      <p:grpSp>
        <p:nvGrpSpPr>
          <p:cNvPr id="5" name="Group 20"/>
          <p:cNvGrpSpPr/>
          <p:nvPr/>
        </p:nvGrpSpPr>
        <p:grpSpPr>
          <a:xfrm rot="16200000">
            <a:off x="147058" y="1980940"/>
            <a:ext cx="3921858" cy="3446513"/>
            <a:chOff x="2308934" y="1949449"/>
            <a:chExt cx="7759209" cy="2405534"/>
          </a:xfrm>
        </p:grpSpPr>
        <p:sp>
          <p:nvSpPr>
            <p:cNvPr id="6" name="Rectangle 21"/>
            <p:cNvSpPr/>
            <p:nvPr/>
          </p:nvSpPr>
          <p:spPr>
            <a:xfrm>
              <a:off x="2308934" y="1949449"/>
              <a:ext cx="7759209" cy="2405534"/>
            </a:xfrm>
            <a:prstGeom prst="rect">
              <a:avLst/>
            </a:prstGeom>
            <a:solidFill>
              <a:srgbClr val="159EBE">
                <a:alpha val="38000"/>
              </a:srgb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BC9"/>
                </a:solidFill>
              </a:endParaRPr>
            </a:p>
          </p:txBody>
        </p:sp>
        <p:sp>
          <p:nvSpPr>
            <p:cNvPr id="8" name="Rectangle 22"/>
            <p:cNvSpPr/>
            <p:nvPr/>
          </p:nvSpPr>
          <p:spPr>
            <a:xfrm>
              <a:off x="2485996" y="2024487"/>
              <a:ext cx="7405084" cy="2231990"/>
            </a:xfrm>
            <a:prstGeom prst="rect">
              <a:avLst/>
            </a:prstGeom>
            <a:solidFill>
              <a:schemeClr val="bg1"/>
            </a:solidFill>
            <a:ln w="38100" cmpd="sng">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bg2">
                      <a:lumMod val="10000"/>
                    </a:schemeClr>
                  </a:solidFill>
                </a:ln>
                <a:solidFill>
                  <a:srgbClr val="00ABC9"/>
                </a:solidFill>
              </a:endParaRPr>
            </a:p>
          </p:txBody>
        </p:sp>
      </p:grpSp>
      <p:sp>
        <p:nvSpPr>
          <p:cNvPr id="9" name="8 Rectángulo"/>
          <p:cNvSpPr/>
          <p:nvPr/>
        </p:nvSpPr>
        <p:spPr>
          <a:xfrm>
            <a:off x="4493078" y="1709525"/>
            <a:ext cx="3473726" cy="3866106"/>
          </a:xfrm>
          <a:prstGeom prst="rect">
            <a:avLst/>
          </a:prstGeom>
          <a:ln w="114300" cmpd="thickThin"/>
        </p:spPr>
        <p:style>
          <a:lnRef idx="2">
            <a:schemeClr val="accent2"/>
          </a:lnRef>
          <a:fillRef idx="1">
            <a:schemeClr val="lt1"/>
          </a:fillRef>
          <a:effectRef idx="0">
            <a:schemeClr val="accent2"/>
          </a:effectRef>
          <a:fontRef idx="minor">
            <a:schemeClr val="dk1"/>
          </a:fontRef>
        </p:style>
        <p:txBody>
          <a:bodyPr rtlCol="0" anchor="ctr"/>
          <a:lstStyle/>
          <a:p>
            <a:pPr algn="ctr"/>
            <a:endParaRPr lang="es-CO" sz="1350" dirty="0"/>
          </a:p>
        </p:txBody>
      </p:sp>
      <p:pic>
        <p:nvPicPr>
          <p:cNvPr id="10" name="Picture 8"/>
          <p:cNvPicPr>
            <a:picLocks noChangeAspect="1"/>
          </p:cNvPicPr>
          <p:nvPr/>
        </p:nvPicPr>
        <p:blipFill rotWithShape="1">
          <a:blip r:embed="rId2" cstate="screen">
            <a:extLst>
              <a:ext uri="{28A0092B-C50C-407E-A947-70E740481C1C}">
                <a14:useLocalDpi xmlns:a14="http://schemas.microsoft.com/office/drawing/2010/main"/>
              </a:ext>
            </a:extLst>
          </a:blip>
          <a:srcRect t="74287"/>
          <a:stretch/>
        </p:blipFill>
        <p:spPr>
          <a:xfrm>
            <a:off x="6196879" y="3109794"/>
            <a:ext cx="215065" cy="185250"/>
          </a:xfrm>
          <a:prstGeom prst="rect">
            <a:avLst/>
          </a:prstGeom>
        </p:spPr>
      </p:pic>
      <p:sp>
        <p:nvSpPr>
          <p:cNvPr id="11" name="TextBox 13"/>
          <p:cNvSpPr txBox="1"/>
          <p:nvPr/>
        </p:nvSpPr>
        <p:spPr>
          <a:xfrm>
            <a:off x="5327163" y="3313301"/>
            <a:ext cx="1927215" cy="577081"/>
          </a:xfrm>
          <a:prstGeom prst="rect">
            <a:avLst/>
          </a:prstGeom>
          <a:noFill/>
        </p:spPr>
        <p:txBody>
          <a:bodyPr wrap="square" rtlCol="0" anchor="ctr">
            <a:spAutoFit/>
          </a:bodyPr>
          <a:lstStyle/>
          <a:p>
            <a:pPr algn="ctr"/>
            <a:r>
              <a:rPr lang="es-ES_tradnl" sz="1050" b="1" kern="1400" spc="75" dirty="0">
                <a:solidFill>
                  <a:srgbClr val="595959"/>
                </a:solidFill>
                <a:latin typeface="Arial Narrow"/>
                <a:cs typeface="Arial Narrow"/>
              </a:rPr>
              <a:t>Consejo  Asesor del Gobierno Nacional en materia de Control Interno </a:t>
            </a:r>
            <a:endParaRPr lang="en-US" sz="1050" b="1" kern="1400" spc="75" dirty="0">
              <a:solidFill>
                <a:srgbClr val="595959"/>
              </a:solidFill>
              <a:latin typeface="Arial Narrow"/>
              <a:cs typeface="Arial Narrow"/>
            </a:endParaRPr>
          </a:p>
        </p:txBody>
      </p:sp>
      <p:pic>
        <p:nvPicPr>
          <p:cNvPr id="12" name="Picture 6"/>
          <p:cNvPicPr>
            <a:picLocks noChangeAspect="1"/>
          </p:cNvPicPr>
          <p:nvPr/>
        </p:nvPicPr>
        <p:blipFill>
          <a:blip r:embed="rId3"/>
          <a:stretch>
            <a:fillRect/>
          </a:stretch>
        </p:blipFill>
        <p:spPr>
          <a:xfrm>
            <a:off x="5670832" y="2805661"/>
            <a:ext cx="1241509" cy="259055"/>
          </a:xfrm>
          <a:prstGeom prst="rect">
            <a:avLst/>
          </a:prstGeom>
        </p:spPr>
      </p:pic>
      <p:sp>
        <p:nvSpPr>
          <p:cNvPr id="13" name="13 Elipse"/>
          <p:cNvSpPr/>
          <p:nvPr/>
        </p:nvSpPr>
        <p:spPr>
          <a:xfrm>
            <a:off x="5304693" y="1793467"/>
            <a:ext cx="1933569" cy="81278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SISTEMA  NACIONAL DE CONTROL INTERNO</a:t>
            </a:r>
          </a:p>
        </p:txBody>
      </p:sp>
      <p:sp>
        <p:nvSpPr>
          <p:cNvPr id="14" name="TextBox 13"/>
          <p:cNvSpPr txBox="1"/>
          <p:nvPr/>
        </p:nvSpPr>
        <p:spPr>
          <a:xfrm>
            <a:off x="6271478" y="4086498"/>
            <a:ext cx="1677874" cy="738664"/>
          </a:xfrm>
          <a:prstGeom prst="rect">
            <a:avLst/>
          </a:prstGeom>
          <a:noFill/>
        </p:spPr>
        <p:txBody>
          <a:bodyPr wrap="square" rtlCol="0" anchor="ctr">
            <a:spAutoFit/>
          </a:bodyPr>
          <a:lstStyle/>
          <a:p>
            <a:pPr algn="ctr"/>
            <a:r>
              <a:rPr lang="en-US" sz="1050" b="1" kern="1400" spc="75" dirty="0" err="1">
                <a:solidFill>
                  <a:srgbClr val="595959"/>
                </a:solidFill>
                <a:latin typeface="Arial Narrow"/>
                <a:cs typeface="Arial Narrow"/>
              </a:rPr>
              <a:t>Comités</a:t>
            </a:r>
            <a:r>
              <a:rPr lang="en-US" sz="1050" b="1" kern="1400" spc="75" dirty="0">
                <a:solidFill>
                  <a:srgbClr val="595959"/>
                </a:solidFill>
                <a:latin typeface="Arial Narrow"/>
                <a:cs typeface="Arial Narrow"/>
              </a:rPr>
              <a:t> </a:t>
            </a:r>
            <a:r>
              <a:rPr lang="en-US" sz="1050" b="1" kern="1400" spc="75" dirty="0" err="1">
                <a:solidFill>
                  <a:srgbClr val="595959"/>
                </a:solidFill>
                <a:latin typeface="Arial Narrow"/>
                <a:cs typeface="Arial Narrow"/>
              </a:rPr>
              <a:t>Departamentales</a:t>
            </a:r>
            <a:r>
              <a:rPr lang="en-US" sz="1050" b="1" kern="1400" spc="75" dirty="0">
                <a:solidFill>
                  <a:srgbClr val="595959"/>
                </a:solidFill>
                <a:latin typeface="Arial Narrow"/>
                <a:cs typeface="Arial Narrow"/>
              </a:rPr>
              <a:t>,</a:t>
            </a:r>
          </a:p>
          <a:p>
            <a:pPr algn="ctr"/>
            <a:r>
              <a:rPr lang="en-US" sz="1050" b="1" kern="1400" spc="75" dirty="0" err="1">
                <a:solidFill>
                  <a:srgbClr val="595959"/>
                </a:solidFill>
                <a:latin typeface="Arial Narrow"/>
                <a:cs typeface="Arial Narrow"/>
              </a:rPr>
              <a:t>Municipales</a:t>
            </a:r>
            <a:r>
              <a:rPr lang="en-US" sz="1050" b="1" kern="1400" spc="75" dirty="0">
                <a:solidFill>
                  <a:srgbClr val="595959"/>
                </a:solidFill>
                <a:latin typeface="Arial Narrow"/>
                <a:cs typeface="Arial Narrow"/>
              </a:rPr>
              <a:t> o </a:t>
            </a:r>
            <a:r>
              <a:rPr lang="en-US" sz="1050" b="1" kern="1400" spc="75" dirty="0" err="1">
                <a:solidFill>
                  <a:srgbClr val="595959"/>
                </a:solidFill>
                <a:latin typeface="Arial Narrow"/>
                <a:cs typeface="Arial Narrow"/>
              </a:rPr>
              <a:t>Distritales</a:t>
            </a:r>
            <a:r>
              <a:rPr lang="en-US" sz="1050" b="1" kern="1400" spc="75" dirty="0">
                <a:solidFill>
                  <a:srgbClr val="595959"/>
                </a:solidFill>
                <a:latin typeface="Arial Narrow"/>
                <a:cs typeface="Arial Narrow"/>
              </a:rPr>
              <a:t> de Auditoría </a:t>
            </a:r>
          </a:p>
        </p:txBody>
      </p:sp>
      <p:sp>
        <p:nvSpPr>
          <p:cNvPr id="15" name="TextBox 13"/>
          <p:cNvSpPr txBox="1"/>
          <p:nvPr/>
        </p:nvSpPr>
        <p:spPr>
          <a:xfrm>
            <a:off x="4752175" y="4231420"/>
            <a:ext cx="1537409" cy="415498"/>
          </a:xfrm>
          <a:prstGeom prst="rect">
            <a:avLst/>
          </a:prstGeom>
          <a:noFill/>
        </p:spPr>
        <p:txBody>
          <a:bodyPr wrap="square" rtlCol="0" anchor="ctr">
            <a:spAutoFit/>
          </a:bodyPr>
          <a:lstStyle/>
          <a:p>
            <a:pPr algn="ctr"/>
            <a:r>
              <a:rPr lang="es-ES_tradnl" sz="1050" b="1" kern="1400" spc="75" dirty="0">
                <a:solidFill>
                  <a:srgbClr val="595959"/>
                </a:solidFill>
                <a:latin typeface="Arial Narrow"/>
                <a:cs typeface="Arial Narrow"/>
              </a:rPr>
              <a:t>Comité Sectorial de Auditoría </a:t>
            </a:r>
            <a:endParaRPr lang="en-US" sz="1050" b="1" kern="1400" spc="75" dirty="0">
              <a:solidFill>
                <a:srgbClr val="595959"/>
              </a:solidFill>
              <a:latin typeface="Arial Narrow"/>
              <a:cs typeface="Arial Narrow"/>
            </a:endParaRPr>
          </a:p>
        </p:txBody>
      </p:sp>
      <p:pic>
        <p:nvPicPr>
          <p:cNvPr id="16" name="Picture 8"/>
          <p:cNvPicPr>
            <a:picLocks noChangeAspect="1"/>
          </p:cNvPicPr>
          <p:nvPr/>
        </p:nvPicPr>
        <p:blipFill rotWithShape="1">
          <a:blip r:embed="rId2" cstate="screen">
            <a:extLst>
              <a:ext uri="{28A0092B-C50C-407E-A947-70E740481C1C}">
                <a14:useLocalDpi xmlns:a14="http://schemas.microsoft.com/office/drawing/2010/main"/>
              </a:ext>
            </a:extLst>
          </a:blip>
          <a:srcRect t="74287"/>
          <a:stretch/>
        </p:blipFill>
        <p:spPr>
          <a:xfrm>
            <a:off x="7044188" y="3969347"/>
            <a:ext cx="215065" cy="185250"/>
          </a:xfrm>
          <a:prstGeom prst="rect">
            <a:avLst/>
          </a:prstGeom>
        </p:spPr>
      </p:pic>
      <p:pic>
        <p:nvPicPr>
          <p:cNvPr id="17" name="Picture 8"/>
          <p:cNvPicPr>
            <a:picLocks noChangeAspect="1"/>
          </p:cNvPicPr>
          <p:nvPr/>
        </p:nvPicPr>
        <p:blipFill rotWithShape="1">
          <a:blip r:embed="rId2" cstate="screen">
            <a:extLst>
              <a:ext uri="{28A0092B-C50C-407E-A947-70E740481C1C}">
                <a14:useLocalDpi xmlns:a14="http://schemas.microsoft.com/office/drawing/2010/main"/>
              </a:ext>
            </a:extLst>
          </a:blip>
          <a:srcRect t="74287"/>
          <a:stretch/>
        </p:blipFill>
        <p:spPr>
          <a:xfrm>
            <a:off x="5325600" y="3969348"/>
            <a:ext cx="215065" cy="185250"/>
          </a:xfrm>
          <a:prstGeom prst="rect">
            <a:avLst/>
          </a:prstGeom>
        </p:spPr>
      </p:pic>
      <p:sp>
        <p:nvSpPr>
          <p:cNvPr id="18" name="TextBox 13"/>
          <p:cNvSpPr txBox="1"/>
          <p:nvPr/>
        </p:nvSpPr>
        <p:spPr>
          <a:xfrm>
            <a:off x="626820" y="3367917"/>
            <a:ext cx="2967195" cy="415498"/>
          </a:xfrm>
          <a:prstGeom prst="rect">
            <a:avLst/>
          </a:prstGeom>
          <a:noFill/>
        </p:spPr>
        <p:txBody>
          <a:bodyPr wrap="square" rtlCol="0" anchor="ctr">
            <a:spAutoFit/>
          </a:bodyPr>
          <a:lstStyle/>
          <a:p>
            <a:pPr algn="ctr"/>
            <a:r>
              <a:rPr lang="es-CO" sz="1050" b="1" kern="1400" spc="75" dirty="0">
                <a:solidFill>
                  <a:srgbClr val="595959"/>
                </a:solidFill>
                <a:latin typeface="Arial Narrow"/>
                <a:cs typeface="Arial Narrow"/>
              </a:rPr>
              <a:t>Consejo para la Gestión y el Desempeño Institucional (Líderes de Política)</a:t>
            </a:r>
            <a:endParaRPr lang="en-US" sz="1050" b="1" kern="1400" spc="75" dirty="0">
              <a:solidFill>
                <a:srgbClr val="595959"/>
              </a:solidFill>
              <a:latin typeface="Arial Narrow"/>
              <a:cs typeface="Arial Narrow"/>
            </a:endParaRPr>
          </a:p>
        </p:txBody>
      </p:sp>
      <p:sp>
        <p:nvSpPr>
          <p:cNvPr id="19" name="20 Elipse"/>
          <p:cNvSpPr/>
          <p:nvPr/>
        </p:nvSpPr>
        <p:spPr>
          <a:xfrm>
            <a:off x="1045125" y="1894863"/>
            <a:ext cx="1933569" cy="812783"/>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SISTEMA DE GESTIÓN</a:t>
            </a:r>
          </a:p>
        </p:txBody>
      </p:sp>
      <p:sp>
        <p:nvSpPr>
          <p:cNvPr id="20" name="24 Triángulo isósceles"/>
          <p:cNvSpPr/>
          <p:nvPr/>
        </p:nvSpPr>
        <p:spPr>
          <a:xfrm rot="10800000">
            <a:off x="1901767" y="3155167"/>
            <a:ext cx="173296" cy="188984"/>
          </a:xfrm>
          <a:prstGeom prst="triangle">
            <a:avLst/>
          </a:prstGeom>
          <a:solidFill>
            <a:srgbClr val="00A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prstClr val="white"/>
              </a:solidFill>
            </a:endParaRPr>
          </a:p>
        </p:txBody>
      </p:sp>
      <p:sp>
        <p:nvSpPr>
          <p:cNvPr id="21" name="25 Triángulo isósceles"/>
          <p:cNvSpPr/>
          <p:nvPr/>
        </p:nvSpPr>
        <p:spPr>
          <a:xfrm rot="10800000">
            <a:off x="1215964" y="3847100"/>
            <a:ext cx="173296" cy="188984"/>
          </a:xfrm>
          <a:prstGeom prst="triangle">
            <a:avLst/>
          </a:prstGeom>
          <a:solidFill>
            <a:srgbClr val="00A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prstClr val="white"/>
              </a:solidFill>
            </a:endParaRPr>
          </a:p>
        </p:txBody>
      </p:sp>
      <p:cxnSp>
        <p:nvCxnSpPr>
          <p:cNvPr id="22" name="Straight Connector 26"/>
          <p:cNvCxnSpPr/>
          <p:nvPr/>
        </p:nvCxnSpPr>
        <p:spPr>
          <a:xfrm>
            <a:off x="202942" y="1537429"/>
            <a:ext cx="3996817" cy="0"/>
          </a:xfrm>
          <a:prstGeom prst="line">
            <a:avLst/>
          </a:prstGeom>
          <a:ln w="38100" cmpd="sng">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pic>
        <p:nvPicPr>
          <p:cNvPr id="23" name="Picture 6"/>
          <p:cNvPicPr>
            <a:picLocks noChangeAspect="1"/>
          </p:cNvPicPr>
          <p:nvPr/>
        </p:nvPicPr>
        <p:blipFill>
          <a:blip r:embed="rId3"/>
          <a:stretch>
            <a:fillRect/>
          </a:stretch>
        </p:blipFill>
        <p:spPr>
          <a:xfrm>
            <a:off x="1343596" y="2769409"/>
            <a:ext cx="1241509" cy="259055"/>
          </a:xfrm>
          <a:prstGeom prst="rect">
            <a:avLst/>
          </a:prstGeom>
        </p:spPr>
      </p:pic>
      <p:sp>
        <p:nvSpPr>
          <p:cNvPr id="24" name="25 Triángulo isósceles"/>
          <p:cNvSpPr/>
          <p:nvPr/>
        </p:nvSpPr>
        <p:spPr>
          <a:xfrm rot="10800000">
            <a:off x="2724275" y="3849040"/>
            <a:ext cx="173296" cy="188984"/>
          </a:xfrm>
          <a:prstGeom prst="triangle">
            <a:avLst/>
          </a:prstGeom>
          <a:solidFill>
            <a:srgbClr val="00A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prstClr val="white"/>
              </a:solidFill>
            </a:endParaRPr>
          </a:p>
        </p:txBody>
      </p:sp>
      <p:sp>
        <p:nvSpPr>
          <p:cNvPr id="25" name="TextBox 13"/>
          <p:cNvSpPr txBox="1"/>
          <p:nvPr/>
        </p:nvSpPr>
        <p:spPr>
          <a:xfrm>
            <a:off x="602384" y="4114495"/>
            <a:ext cx="1409442" cy="577081"/>
          </a:xfrm>
          <a:prstGeom prst="rect">
            <a:avLst/>
          </a:prstGeom>
          <a:noFill/>
        </p:spPr>
        <p:txBody>
          <a:bodyPr wrap="square" rtlCol="0" anchor="ctr">
            <a:spAutoFit/>
          </a:bodyPr>
          <a:lstStyle/>
          <a:p>
            <a:pPr algn="ctr"/>
            <a:r>
              <a:rPr lang="es-ES_tradnl" sz="1050" b="1" kern="1400" spc="75" dirty="0">
                <a:solidFill>
                  <a:srgbClr val="595959"/>
                </a:solidFill>
                <a:latin typeface="Arial Narrow"/>
                <a:cs typeface="Arial Narrow"/>
              </a:rPr>
              <a:t>Comité Sectorial de Gestión y Desempeño</a:t>
            </a:r>
            <a:endParaRPr lang="en-US" sz="1050" b="1" kern="1400" spc="75" dirty="0">
              <a:solidFill>
                <a:srgbClr val="595959"/>
              </a:solidFill>
              <a:latin typeface="Arial Narrow"/>
              <a:cs typeface="Arial Narrow"/>
            </a:endParaRPr>
          </a:p>
        </p:txBody>
      </p:sp>
      <p:sp>
        <p:nvSpPr>
          <p:cNvPr id="26" name="TextBox 13"/>
          <p:cNvSpPr txBox="1"/>
          <p:nvPr/>
        </p:nvSpPr>
        <p:spPr>
          <a:xfrm>
            <a:off x="1988331" y="3974450"/>
            <a:ext cx="1677874" cy="900246"/>
          </a:xfrm>
          <a:prstGeom prst="rect">
            <a:avLst/>
          </a:prstGeom>
          <a:noFill/>
        </p:spPr>
        <p:txBody>
          <a:bodyPr wrap="square" rtlCol="0" anchor="ctr">
            <a:spAutoFit/>
          </a:bodyPr>
          <a:lstStyle/>
          <a:p>
            <a:pPr algn="ctr"/>
            <a:r>
              <a:rPr lang="en-US" sz="1050" b="1" kern="1400" spc="75" dirty="0" err="1">
                <a:solidFill>
                  <a:srgbClr val="595959"/>
                </a:solidFill>
                <a:latin typeface="Arial Narrow"/>
                <a:cs typeface="Arial Narrow"/>
              </a:rPr>
              <a:t>Comités</a:t>
            </a:r>
            <a:r>
              <a:rPr lang="en-US" sz="1050" b="1" kern="1400" spc="75" dirty="0">
                <a:solidFill>
                  <a:srgbClr val="595959"/>
                </a:solidFill>
                <a:latin typeface="Arial Narrow"/>
                <a:cs typeface="Arial Narrow"/>
              </a:rPr>
              <a:t> </a:t>
            </a:r>
            <a:r>
              <a:rPr lang="en-US" sz="1050" b="1" kern="1400" spc="75" dirty="0" err="1">
                <a:solidFill>
                  <a:srgbClr val="595959"/>
                </a:solidFill>
                <a:latin typeface="Arial Narrow"/>
                <a:cs typeface="Arial Narrow"/>
              </a:rPr>
              <a:t>Departamentales</a:t>
            </a:r>
            <a:r>
              <a:rPr lang="en-US" sz="1050" b="1" kern="1400" spc="75" dirty="0">
                <a:solidFill>
                  <a:srgbClr val="595959"/>
                </a:solidFill>
                <a:latin typeface="Arial Narrow"/>
                <a:cs typeface="Arial Narrow"/>
              </a:rPr>
              <a:t>,</a:t>
            </a:r>
          </a:p>
          <a:p>
            <a:pPr algn="ctr"/>
            <a:r>
              <a:rPr lang="en-US" sz="1050" b="1" kern="1400" spc="75" dirty="0" err="1">
                <a:solidFill>
                  <a:srgbClr val="595959"/>
                </a:solidFill>
                <a:latin typeface="Arial Narrow"/>
                <a:cs typeface="Arial Narrow"/>
              </a:rPr>
              <a:t>Municipales</a:t>
            </a:r>
            <a:r>
              <a:rPr lang="en-US" sz="1050" b="1" kern="1400" spc="75" dirty="0">
                <a:solidFill>
                  <a:srgbClr val="595959"/>
                </a:solidFill>
                <a:latin typeface="Arial Narrow"/>
                <a:cs typeface="Arial Narrow"/>
              </a:rPr>
              <a:t> o </a:t>
            </a:r>
            <a:r>
              <a:rPr lang="en-US" sz="1050" b="1" kern="1400" spc="75" dirty="0" err="1">
                <a:solidFill>
                  <a:srgbClr val="595959"/>
                </a:solidFill>
                <a:latin typeface="Arial Narrow"/>
                <a:cs typeface="Arial Narrow"/>
              </a:rPr>
              <a:t>Distritales</a:t>
            </a:r>
            <a:r>
              <a:rPr lang="en-US" sz="1050" b="1" kern="1400" spc="75" dirty="0">
                <a:solidFill>
                  <a:srgbClr val="595959"/>
                </a:solidFill>
                <a:latin typeface="Arial Narrow"/>
                <a:cs typeface="Arial Narrow"/>
              </a:rPr>
              <a:t> de Gestión y </a:t>
            </a:r>
            <a:r>
              <a:rPr lang="en-US" sz="1050" b="1" kern="1400" spc="75" dirty="0" err="1">
                <a:solidFill>
                  <a:srgbClr val="595959"/>
                </a:solidFill>
                <a:latin typeface="Arial Narrow"/>
                <a:cs typeface="Arial Narrow"/>
              </a:rPr>
              <a:t>Desempeño</a:t>
            </a:r>
            <a:endParaRPr lang="en-US" sz="1050" b="1" kern="1400" spc="75" dirty="0">
              <a:solidFill>
                <a:srgbClr val="595959"/>
              </a:solidFill>
              <a:latin typeface="Arial Narrow"/>
              <a:cs typeface="Arial Narrow"/>
            </a:endParaRPr>
          </a:p>
        </p:txBody>
      </p:sp>
      <p:sp>
        <p:nvSpPr>
          <p:cNvPr id="27" name="TextBox 17"/>
          <p:cNvSpPr txBox="1"/>
          <p:nvPr/>
        </p:nvSpPr>
        <p:spPr>
          <a:xfrm>
            <a:off x="1169315" y="5100882"/>
            <a:ext cx="1877343" cy="415498"/>
          </a:xfrm>
          <a:prstGeom prst="rect">
            <a:avLst/>
          </a:prstGeom>
          <a:noFill/>
        </p:spPr>
        <p:txBody>
          <a:bodyPr wrap="square" rtlCol="0" anchor="ctr">
            <a:spAutoFit/>
          </a:bodyPr>
          <a:lstStyle/>
          <a:p>
            <a:pPr algn="ctr"/>
            <a:r>
              <a:rPr lang="es-ES_tradnl" sz="1050" b="1" kern="1400" spc="75" dirty="0">
                <a:solidFill>
                  <a:srgbClr val="595959"/>
                </a:solidFill>
                <a:latin typeface="Arial Narrow"/>
                <a:cs typeface="Arial Narrow"/>
              </a:rPr>
              <a:t>Comité Institucional</a:t>
            </a:r>
          </a:p>
          <a:p>
            <a:pPr algn="ctr"/>
            <a:r>
              <a:rPr lang="es-ES_tradnl" sz="1050" b="1" kern="1400" spc="75" dirty="0">
                <a:solidFill>
                  <a:srgbClr val="595959"/>
                </a:solidFill>
                <a:latin typeface="Arial Narrow"/>
                <a:cs typeface="Arial Narrow"/>
              </a:rPr>
              <a:t>de Gestión y Desempeño</a:t>
            </a:r>
            <a:endParaRPr lang="en-US" sz="1050" b="1" kern="1400" spc="75" dirty="0">
              <a:solidFill>
                <a:srgbClr val="595959"/>
              </a:solidFill>
              <a:latin typeface="Arial Narrow"/>
              <a:cs typeface="Arial Narrow"/>
            </a:endParaRPr>
          </a:p>
        </p:txBody>
      </p:sp>
      <p:sp>
        <p:nvSpPr>
          <p:cNvPr id="28" name="TextBox 17"/>
          <p:cNvSpPr txBox="1"/>
          <p:nvPr/>
        </p:nvSpPr>
        <p:spPr>
          <a:xfrm>
            <a:off x="5084300" y="5118353"/>
            <a:ext cx="2388572" cy="415498"/>
          </a:xfrm>
          <a:prstGeom prst="rect">
            <a:avLst/>
          </a:prstGeom>
          <a:noFill/>
        </p:spPr>
        <p:txBody>
          <a:bodyPr wrap="square" rtlCol="0" anchor="ctr">
            <a:spAutoFit/>
          </a:bodyPr>
          <a:lstStyle/>
          <a:p>
            <a:pPr algn="ctr"/>
            <a:r>
              <a:rPr lang="es-ES_tradnl" sz="1050" b="1" kern="1400" spc="75" dirty="0">
                <a:solidFill>
                  <a:srgbClr val="595959"/>
                </a:solidFill>
                <a:latin typeface="Arial Narrow"/>
                <a:cs typeface="Arial Narrow"/>
              </a:rPr>
              <a:t>Comité Institucional</a:t>
            </a:r>
          </a:p>
          <a:p>
            <a:pPr algn="ctr"/>
            <a:r>
              <a:rPr lang="es-ES_tradnl" sz="1050" b="1" kern="1400" spc="75" dirty="0">
                <a:solidFill>
                  <a:srgbClr val="595959"/>
                </a:solidFill>
                <a:latin typeface="Arial Narrow"/>
                <a:cs typeface="Arial Narrow"/>
              </a:rPr>
              <a:t>de Coordinación de Control Interno</a:t>
            </a:r>
            <a:endParaRPr lang="en-US" sz="1050" b="1" kern="1400" spc="75" dirty="0">
              <a:solidFill>
                <a:srgbClr val="595959"/>
              </a:solidFill>
              <a:latin typeface="Arial Narrow"/>
              <a:cs typeface="Arial Narrow"/>
            </a:endParaRPr>
          </a:p>
        </p:txBody>
      </p:sp>
      <p:sp>
        <p:nvSpPr>
          <p:cNvPr id="29" name="24 Triángulo isósceles"/>
          <p:cNvSpPr/>
          <p:nvPr/>
        </p:nvSpPr>
        <p:spPr>
          <a:xfrm rot="10800000">
            <a:off x="1988415" y="4928436"/>
            <a:ext cx="173296" cy="188984"/>
          </a:xfrm>
          <a:prstGeom prst="triangle">
            <a:avLst/>
          </a:prstGeom>
          <a:solidFill>
            <a:srgbClr val="00A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prstClr val="white"/>
              </a:solidFill>
            </a:endParaRPr>
          </a:p>
        </p:txBody>
      </p:sp>
      <p:pic>
        <p:nvPicPr>
          <p:cNvPr id="30" name="Picture 8"/>
          <p:cNvPicPr>
            <a:picLocks noChangeAspect="1"/>
          </p:cNvPicPr>
          <p:nvPr/>
        </p:nvPicPr>
        <p:blipFill rotWithShape="1">
          <a:blip r:embed="rId2" cstate="screen">
            <a:extLst>
              <a:ext uri="{28A0092B-C50C-407E-A947-70E740481C1C}">
                <a14:useLocalDpi xmlns:a14="http://schemas.microsoft.com/office/drawing/2010/main"/>
              </a:ext>
            </a:extLst>
          </a:blip>
          <a:srcRect t="74287"/>
          <a:stretch/>
        </p:blipFill>
        <p:spPr>
          <a:xfrm>
            <a:off x="6182135" y="4927005"/>
            <a:ext cx="215065" cy="185250"/>
          </a:xfrm>
          <a:prstGeom prst="rect">
            <a:avLst/>
          </a:prstGeom>
        </p:spPr>
      </p:pic>
      <p:cxnSp>
        <p:nvCxnSpPr>
          <p:cNvPr id="31" name="Conector angular 30"/>
          <p:cNvCxnSpPr/>
          <p:nvPr/>
        </p:nvCxnSpPr>
        <p:spPr>
          <a:xfrm>
            <a:off x="1313696" y="4680203"/>
            <a:ext cx="587987" cy="339596"/>
          </a:xfrm>
          <a:prstGeom prst="bentConnector3">
            <a:avLst>
              <a:gd name="adj1" fmla="val 3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p:cNvCxnSpPr/>
          <p:nvPr/>
        </p:nvCxnSpPr>
        <p:spPr>
          <a:xfrm rot="10800000" flipV="1">
            <a:off x="2192968" y="4782194"/>
            <a:ext cx="630494" cy="237437"/>
          </a:xfrm>
          <a:prstGeom prst="bentConnector3">
            <a:avLst>
              <a:gd name="adj1" fmla="val -10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p:nvPr/>
        </p:nvCxnSpPr>
        <p:spPr>
          <a:xfrm>
            <a:off x="5444605" y="4635376"/>
            <a:ext cx="677150" cy="396551"/>
          </a:xfrm>
          <a:prstGeom prst="bentConnector3">
            <a:avLst>
              <a:gd name="adj1" fmla="val -198"/>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Conector angular 33"/>
          <p:cNvCxnSpPr/>
          <p:nvPr/>
        </p:nvCxnSpPr>
        <p:spPr>
          <a:xfrm rot="10800000" flipV="1">
            <a:off x="6497435" y="4794490"/>
            <a:ext cx="630494" cy="237437"/>
          </a:xfrm>
          <a:prstGeom prst="bentConnector3">
            <a:avLst>
              <a:gd name="adj1" fmla="val -1075"/>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3354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0982" y="1446393"/>
            <a:ext cx="8372077" cy="4616648"/>
          </a:xfrm>
          <a:prstGeom prst="rect">
            <a:avLst/>
          </a:prstGeom>
          <a:noFill/>
        </p:spPr>
        <p:txBody>
          <a:bodyPr wrap="square" rtlCol="0">
            <a:spAutoFit/>
          </a:bodyPr>
          <a:lstStyle/>
          <a:p>
            <a:pPr algn="just"/>
            <a:r>
              <a:rPr lang="es-CO" sz="1400" dirty="0" smtClean="0">
                <a:latin typeface="Arial" panose="020B0604020202020204" pitchFamily="34" charset="0"/>
                <a:cs typeface="Arial" panose="020B0604020202020204" pitchFamily="34" charset="0"/>
              </a:rPr>
              <a:t>Es un órgano de asesoría y decisión en los asuntos de Control Interno del Departamento de Cundinamarca. </a:t>
            </a:r>
          </a:p>
          <a:p>
            <a:endParaRPr lang="es-CO" sz="1400" dirty="0" smtClean="0">
              <a:latin typeface="Arial" panose="020B0604020202020204" pitchFamily="34" charset="0"/>
              <a:cs typeface="Arial" panose="020B0604020202020204" pitchFamily="34" charset="0"/>
            </a:endParaRPr>
          </a:p>
          <a:p>
            <a:r>
              <a:rPr lang="es-CO" sz="1400" dirty="0" smtClean="0">
                <a:latin typeface="Arial" panose="020B0604020202020204" pitchFamily="34" charset="0"/>
                <a:cs typeface="Arial" panose="020B0604020202020204" pitchFamily="34" charset="0"/>
              </a:rPr>
              <a:t>Integración del CICCI</a:t>
            </a:r>
          </a:p>
          <a:p>
            <a:endParaRPr lang="es-CO"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CO" sz="1400" dirty="0" smtClean="0">
                <a:latin typeface="Arial" panose="020B0604020202020204" pitchFamily="34" charset="0"/>
                <a:cs typeface="Arial" panose="020B0604020202020204" pitchFamily="34" charset="0"/>
              </a:rPr>
              <a:t>El Gobernador de Cundinamarca, quien lo presidirá</a:t>
            </a:r>
          </a:p>
          <a:p>
            <a:pPr marL="285750" indent="-285750">
              <a:buFont typeface="Wingdings" panose="05000000000000000000" pitchFamily="2" charset="2"/>
              <a:buChar char="§"/>
            </a:pPr>
            <a:r>
              <a:rPr lang="es-CO" sz="1400" dirty="0" smtClean="0">
                <a:latin typeface="Arial" panose="020B0604020202020204" pitchFamily="34" charset="0"/>
                <a:cs typeface="Arial" panose="020B0604020202020204" pitchFamily="34" charset="0"/>
              </a:rPr>
              <a:t>El Secretario (a) de la Función Pública</a:t>
            </a:r>
          </a:p>
          <a:p>
            <a:pPr marL="285750" indent="-285750">
              <a:buFont typeface="Wingdings" panose="05000000000000000000" pitchFamily="2" charset="2"/>
              <a:buChar char="§"/>
            </a:pPr>
            <a:r>
              <a:rPr lang="es-CO" sz="1400" dirty="0" smtClean="0">
                <a:latin typeface="Arial" panose="020B0604020202020204" pitchFamily="34" charset="0"/>
                <a:cs typeface="Arial" panose="020B0604020202020204" pitchFamily="34" charset="0"/>
              </a:rPr>
              <a:t>Los Secretarios de Despacho y Directores de las Unidades Administrativas Especiales </a:t>
            </a:r>
          </a:p>
          <a:p>
            <a:pPr marL="285750" indent="-285750">
              <a:buFont typeface="Wingdings" panose="05000000000000000000" pitchFamily="2" charset="2"/>
              <a:buChar char="§"/>
            </a:pPr>
            <a:r>
              <a:rPr lang="es-CO" sz="1400" dirty="0" smtClean="0">
                <a:latin typeface="Arial" panose="020B0604020202020204" pitchFamily="34" charset="0"/>
                <a:cs typeface="Arial" panose="020B0604020202020204" pitchFamily="34" charset="0"/>
              </a:rPr>
              <a:t>El Jefe de la Oficina de Control Interno </a:t>
            </a:r>
          </a:p>
          <a:p>
            <a:r>
              <a:rPr lang="es-CO" sz="1400" dirty="0" smtClean="0">
                <a:latin typeface="Arial" panose="020B0604020202020204" pitchFamily="34" charset="0"/>
                <a:cs typeface="Arial" panose="020B0604020202020204" pitchFamily="34" charset="0"/>
              </a:rPr>
              <a:t>Funciones : </a:t>
            </a:r>
          </a:p>
          <a:p>
            <a:endParaRPr lang="es-CO" sz="1400" dirty="0" smtClean="0">
              <a:latin typeface="Arial" panose="020B0604020202020204" pitchFamily="34" charset="0"/>
              <a:cs typeface="Arial" panose="020B0604020202020204" pitchFamily="34" charset="0"/>
            </a:endParaRPr>
          </a:p>
          <a:p>
            <a:pPr marL="342900" indent="-342900" algn="just">
              <a:spcAft>
                <a:spcPts val="0"/>
              </a:spcAft>
              <a:buFont typeface="+mj-lt"/>
              <a:buAutoNum type="arabicPeriod"/>
            </a:pPr>
            <a:r>
              <a:rPr lang="es-CO" sz="1400" dirty="0">
                <a:latin typeface="Verdana" panose="020B0604030504040204" pitchFamily="34" charset="0"/>
                <a:ea typeface="Verdana" panose="020B0604030504040204" pitchFamily="34" charset="0"/>
                <a:cs typeface="Verdana" panose="020B0604030504040204" pitchFamily="34" charset="0"/>
              </a:rPr>
              <a:t>Evaluar el estado del Sistema de Control Interno</a:t>
            </a:r>
          </a:p>
          <a:p>
            <a:pPr marL="342900" indent="-342900" algn="just">
              <a:spcAft>
                <a:spcPts val="0"/>
              </a:spcAft>
              <a:buFont typeface="+mj-lt"/>
              <a:buAutoNum type="arabicPeriod"/>
            </a:pPr>
            <a:r>
              <a:rPr lang="es-CO" sz="1400" dirty="0" smtClean="0">
                <a:latin typeface="Verdana" panose="020B0604030504040204" pitchFamily="34" charset="0"/>
                <a:ea typeface="Verdana" panose="020B0604030504040204" pitchFamily="34" charset="0"/>
                <a:cs typeface="Verdana" panose="020B0604030504040204" pitchFamily="34" charset="0"/>
              </a:rPr>
              <a:t>Aprobar </a:t>
            </a:r>
            <a:r>
              <a:rPr lang="es-CO" sz="1400" dirty="0">
                <a:latin typeface="Verdana" panose="020B0604030504040204" pitchFamily="34" charset="0"/>
                <a:ea typeface="Verdana" panose="020B0604030504040204" pitchFamily="34" charset="0"/>
                <a:cs typeface="Verdana" panose="020B0604030504040204" pitchFamily="34" charset="0"/>
              </a:rPr>
              <a:t>el Plan Anual de Auditoría :</a:t>
            </a:r>
          </a:p>
          <a:p>
            <a:pPr marL="1771650" lvl="3" indent="-400050" algn="just">
              <a:buFont typeface="+mj-lt"/>
              <a:buAutoNum type="arabicPeriod"/>
            </a:pPr>
            <a:r>
              <a:rPr lang="es-CO" sz="1400" dirty="0">
                <a:latin typeface="Verdana" panose="020B0604030504040204" pitchFamily="34" charset="0"/>
                <a:ea typeface="Verdana" panose="020B0604030504040204" pitchFamily="34" charset="0"/>
                <a:cs typeface="Verdana" panose="020B0604030504040204" pitchFamily="34" charset="0"/>
              </a:rPr>
              <a:t>	Hacer sugerencias y seguimiento y ejecución del plan de acuerdo </a:t>
            </a:r>
          </a:p>
          <a:p>
            <a:pPr marL="1771650" lvl="3" indent="-400050" algn="just">
              <a:buFont typeface="+mj-lt"/>
              <a:buAutoNum type="arabicPeriod"/>
            </a:pPr>
            <a:r>
              <a:rPr lang="es-CO" sz="1400" dirty="0">
                <a:latin typeface="Verdana" panose="020B0604030504040204" pitchFamily="34" charset="0"/>
                <a:ea typeface="Verdana" panose="020B0604030504040204" pitchFamily="34" charset="0"/>
                <a:cs typeface="Verdana" panose="020B0604030504040204" pitchFamily="34" charset="0"/>
              </a:rPr>
              <a:t>Priorización de los temas críticos según la gestión de riesgos de la </a:t>
            </a:r>
            <a:r>
              <a:rPr lang="es-CO" sz="1400" dirty="0" smtClean="0">
                <a:latin typeface="Verdana" panose="020B0604030504040204" pitchFamily="34" charset="0"/>
                <a:ea typeface="Verdana" panose="020B0604030504040204" pitchFamily="34" charset="0"/>
                <a:cs typeface="Verdana" panose="020B0604030504040204" pitchFamily="34" charset="0"/>
              </a:rPr>
              <a:t>Administración</a:t>
            </a:r>
            <a:endParaRPr lang="es-CO"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Aft>
                <a:spcPts val="0"/>
              </a:spcAft>
              <a:buFont typeface="+mj-lt"/>
              <a:buAutoNum type="arabicPeriod"/>
            </a:pPr>
            <a:r>
              <a:rPr lang="es-CO" sz="1400" dirty="0">
                <a:latin typeface="Verdana" panose="020B0604030504040204" pitchFamily="34" charset="0"/>
                <a:ea typeface="Verdana" panose="020B0604030504040204" pitchFamily="34" charset="0"/>
                <a:cs typeface="Verdana" panose="020B0604030504040204" pitchFamily="34" charset="0"/>
              </a:rPr>
              <a:t>Aprobar el Estatuto de Auditoría Interna y el Código de Ética del auditor, así como verificar su cumplimiento</a:t>
            </a:r>
          </a:p>
          <a:p>
            <a:pPr marL="342900" indent="-342900" algn="just">
              <a:spcAft>
                <a:spcPts val="0"/>
              </a:spcAft>
              <a:buFont typeface="+mj-lt"/>
              <a:buAutoNum type="arabicPeriod"/>
            </a:pPr>
            <a:endParaRPr lang="es-CO"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Aft>
                <a:spcPts val="0"/>
              </a:spcAft>
              <a:buFont typeface="+mj-lt"/>
              <a:buAutoNum type="arabicPeriod"/>
            </a:pPr>
            <a:r>
              <a:rPr lang="es-CO" sz="1400" dirty="0">
                <a:latin typeface="Verdana" panose="020B0604030504040204" pitchFamily="34" charset="0"/>
                <a:ea typeface="Verdana" panose="020B0604030504040204" pitchFamily="34" charset="0"/>
                <a:cs typeface="Verdana" panose="020B0604030504040204" pitchFamily="34" charset="0"/>
              </a:rPr>
              <a:t>Revisar la información contenida en los estados financieros de la entidad y hacer las recomendaciones a que haya lugar</a:t>
            </a:r>
          </a:p>
        </p:txBody>
      </p:sp>
      <p:sp>
        <p:nvSpPr>
          <p:cNvPr id="5" name="CuadroTexto 4"/>
          <p:cNvSpPr txBox="1"/>
          <p:nvPr/>
        </p:nvSpPr>
        <p:spPr>
          <a:xfrm>
            <a:off x="200982" y="199898"/>
            <a:ext cx="8476342" cy="1015663"/>
          </a:xfrm>
          <a:prstGeom prst="rect">
            <a:avLst/>
          </a:prstGeom>
          <a:noFill/>
        </p:spPr>
        <p:txBody>
          <a:bodyPr wrap="square" rtlCol="0">
            <a:spAutoFit/>
          </a:bodyPr>
          <a:lstStyle/>
          <a:p>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Comité Institucional de Control Interno </a:t>
            </a:r>
            <a:r>
              <a:rPr lang="es-CO" sz="2400" b="1" u="sng" dirty="0" smtClean="0">
                <a:solidFill>
                  <a:srgbClr val="0070C0"/>
                </a:solidFill>
                <a:effectLst>
                  <a:outerShdw blurRad="38100" dist="38100" dir="2700000" algn="tl">
                    <a:srgbClr val="000000">
                      <a:alpha val="43137"/>
                    </a:srgbClr>
                  </a:outerShdw>
                </a:effectLst>
                <a:latin typeface="+mj-lt"/>
                <a:ea typeface="+mj-ea"/>
                <a:cs typeface="+mj-cs"/>
              </a:rPr>
              <a:t>(</a:t>
            </a:r>
          </a:p>
          <a:p>
            <a:r>
              <a:rPr lang="es-CO" sz="2400" b="1" u="sng" dirty="0" smtClean="0">
                <a:solidFill>
                  <a:srgbClr val="0070C0"/>
                </a:solidFill>
                <a:effectLst>
                  <a:outerShdw blurRad="38100" dist="38100" dir="2700000" algn="tl">
                    <a:srgbClr val="000000">
                      <a:alpha val="43137"/>
                    </a:srgbClr>
                  </a:outerShdw>
                </a:effectLst>
                <a:latin typeface="+mj-lt"/>
                <a:ea typeface="+mj-ea"/>
                <a:cs typeface="+mj-cs"/>
              </a:rPr>
              <a:t>                                    (Decreto 154 de 2018)</a:t>
            </a:r>
            <a:endParaRPr lang="es-ES" sz="3600" b="1" u="sng"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7965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14429" y="850572"/>
            <a:ext cx="8049448" cy="4647426"/>
          </a:xfrm>
          <a:prstGeom prst="rect">
            <a:avLst/>
          </a:prstGeom>
          <a:noFill/>
        </p:spPr>
        <p:txBody>
          <a:bodyPr wrap="square" rtlCol="0">
            <a:spAutoFit/>
          </a:bodyPr>
          <a:lstStyle/>
          <a:p>
            <a:pPr algn="just">
              <a:spcAft>
                <a:spcPts val="0"/>
              </a:spcAft>
            </a:pPr>
            <a:endParaRPr lang="es-CO" sz="14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endParaRPr lang="es-CO" sz="1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342900" indent="-342900" algn="just">
              <a:spcAft>
                <a:spcPts val="0"/>
              </a:spcAft>
              <a:buFont typeface="+mj-lt"/>
              <a:buAutoNum type="arabicPeriod"/>
            </a:pPr>
            <a:r>
              <a:rPr lang="es-CO" sz="1400" dirty="0">
                <a:latin typeface="Verdana" panose="020B0604030504040204" pitchFamily="34" charset="0"/>
                <a:ea typeface="Verdana" panose="020B0604030504040204" pitchFamily="34" charset="0"/>
                <a:cs typeface="Verdana" panose="020B0604030504040204" pitchFamily="34" charset="0"/>
              </a:rPr>
              <a:t>Servir de instancia para resolver las diferencias que surjan en desarrollo del ejercicio de auditoría interna</a:t>
            </a:r>
          </a:p>
          <a:p>
            <a:pPr marL="342900" indent="-342900" algn="just">
              <a:spcAft>
                <a:spcPts val="0"/>
              </a:spcAft>
              <a:buFont typeface="+mj-lt"/>
              <a:buAutoNum type="arabicPeriod"/>
            </a:pPr>
            <a:endParaRPr lang="es-CO"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Aft>
                <a:spcPts val="0"/>
              </a:spcAft>
              <a:buFont typeface="+mj-lt"/>
              <a:buAutoNum type="arabicPeriod"/>
            </a:pPr>
            <a:r>
              <a:rPr lang="es-CO" sz="1400" dirty="0">
                <a:latin typeface="Verdana" panose="020B0604030504040204" pitchFamily="34" charset="0"/>
                <a:ea typeface="Verdana" panose="020B0604030504040204" pitchFamily="34" charset="0"/>
                <a:cs typeface="Verdana" panose="020B0604030504040204" pitchFamily="34" charset="0"/>
              </a:rPr>
              <a:t>Conocer y resolver los conflictos de interés que afecten la independencia de la auditoría</a:t>
            </a:r>
          </a:p>
          <a:p>
            <a:pPr marL="342900" indent="-342900" algn="just">
              <a:spcAft>
                <a:spcPts val="0"/>
              </a:spcAft>
              <a:buFont typeface="+mj-lt"/>
              <a:buAutoNum type="arabicPeriod"/>
            </a:pPr>
            <a:endParaRPr lang="es-CO"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Aft>
                <a:spcPts val="0"/>
              </a:spcAft>
              <a:buFont typeface="+mj-lt"/>
              <a:buAutoNum type="arabicPeriod"/>
            </a:pPr>
            <a:r>
              <a:rPr lang="es-CO" sz="1400" dirty="0">
                <a:latin typeface="Verdana" panose="020B0604030504040204" pitchFamily="34" charset="0"/>
                <a:ea typeface="Verdana" panose="020B0604030504040204" pitchFamily="34" charset="0"/>
                <a:cs typeface="Verdana" panose="020B0604030504040204" pitchFamily="34" charset="0"/>
              </a:rPr>
              <a:t>Aprobación política de administración del riesgo y hacer seguimiento, en especial a la </a:t>
            </a:r>
            <a:r>
              <a:rPr lang="es-CO" sz="1400" b="1" dirty="0">
                <a:latin typeface="Verdana" panose="020B0604030504040204" pitchFamily="34" charset="0"/>
                <a:ea typeface="Verdana" panose="020B0604030504040204" pitchFamily="34" charset="0"/>
                <a:cs typeface="Verdana" panose="020B0604030504040204" pitchFamily="34" charset="0"/>
              </a:rPr>
              <a:t>prevención y detección de fraude y mala conducta</a:t>
            </a:r>
          </a:p>
          <a:p>
            <a:pPr marL="342900" indent="-342900" algn="just">
              <a:spcAft>
                <a:spcPts val="0"/>
              </a:spcAft>
              <a:buFont typeface="+mj-lt"/>
              <a:buAutoNum type="arabicPeriod"/>
            </a:pPr>
            <a:endParaRPr lang="es-CO"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Aft>
                <a:spcPts val="0"/>
              </a:spcAft>
              <a:buFont typeface="+mj-lt"/>
              <a:buAutoNum type="arabicPeriod"/>
            </a:pPr>
            <a:r>
              <a:rPr lang="es-CO" sz="1400" dirty="0">
                <a:latin typeface="Verdana" panose="020B0604030504040204" pitchFamily="34" charset="0"/>
                <a:ea typeface="Verdana" panose="020B0604030504040204" pitchFamily="34" charset="0"/>
                <a:cs typeface="Verdana" panose="020B0604030504040204" pitchFamily="34" charset="0"/>
              </a:rPr>
              <a:t>Las demás asignadas por el Representante Legal de la entidad</a:t>
            </a:r>
            <a:endParaRPr lang="es-MX"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spcAft>
                <a:spcPts val="0"/>
              </a:spcAft>
              <a:buFont typeface="+mj-lt"/>
              <a:buAutoNum type="arabicPeriod"/>
            </a:pPr>
            <a:endParaRPr lang="es-CO" sz="1400" b="1" dirty="0">
              <a:latin typeface="Verdana" panose="020B0604030504040204" pitchFamily="34" charset="0"/>
              <a:ea typeface="Verdana" panose="020B0604030504040204" pitchFamily="34" charset="0"/>
              <a:cs typeface="Verdana" panose="020B0604030504040204" pitchFamily="34" charset="0"/>
            </a:endParaRPr>
          </a:p>
          <a:p>
            <a:endParaRPr lang="es-CO" sz="1400" b="1" dirty="0"/>
          </a:p>
          <a:p>
            <a:pPr algn="just"/>
            <a:endParaRPr lang="es-CO" sz="1400" dirty="0" smtClean="0"/>
          </a:p>
          <a:p>
            <a:pPr algn="just"/>
            <a:endParaRPr lang="es-CO" sz="1400" b="1" dirty="0" smtClean="0"/>
          </a:p>
          <a:p>
            <a:pPr algn="just"/>
            <a:endParaRPr lang="es-CO" b="1" dirty="0" smtClean="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algn="just"/>
            <a:endParaRPr lang="es-CO" dirty="0"/>
          </a:p>
        </p:txBody>
      </p:sp>
      <p:sp>
        <p:nvSpPr>
          <p:cNvPr id="5" name="CuadroTexto 4"/>
          <p:cNvSpPr txBox="1"/>
          <p:nvPr/>
        </p:nvSpPr>
        <p:spPr>
          <a:xfrm>
            <a:off x="200982" y="199898"/>
            <a:ext cx="8476342" cy="646331"/>
          </a:xfrm>
          <a:prstGeom prst="rect">
            <a:avLst/>
          </a:prstGeom>
          <a:noFill/>
        </p:spPr>
        <p:txBody>
          <a:bodyPr wrap="square" rtlCol="0">
            <a:spAutoFit/>
          </a:bodyPr>
          <a:lstStyle/>
          <a:p>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Comité Institucional de Control Interno</a:t>
            </a:r>
            <a:endParaRPr lang="es-ES" sz="3600" b="1" u="sng"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72959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92727" y="918910"/>
            <a:ext cx="6553200" cy="1477328"/>
          </a:xfrm>
          <a:prstGeom prst="rect">
            <a:avLst/>
          </a:prstGeom>
          <a:noFill/>
        </p:spPr>
        <p:txBody>
          <a:bodyPr wrap="square" rtlCol="0">
            <a:spAutoFit/>
          </a:bodyPr>
          <a:lstStyle/>
          <a:p>
            <a:endParaRPr lang="es-CO" b="1" dirty="0" smtClean="0"/>
          </a:p>
          <a:p>
            <a:endParaRPr lang="es-CO" b="1" dirty="0"/>
          </a:p>
          <a:p>
            <a:endParaRPr lang="es-CO" b="1" dirty="0" smtClean="0"/>
          </a:p>
          <a:p>
            <a:endParaRPr lang="es-CO" b="1" dirty="0" smtClean="0"/>
          </a:p>
          <a:p>
            <a:pPr algn="just"/>
            <a:r>
              <a:rPr lang="es-CO" dirty="0" smtClean="0"/>
              <a:t> </a:t>
            </a:r>
            <a:endParaRPr lang="es-CO" dirty="0"/>
          </a:p>
        </p:txBody>
      </p:sp>
      <p:sp>
        <p:nvSpPr>
          <p:cNvPr id="4" name="3 CuadroTexto"/>
          <p:cNvSpPr txBox="1"/>
          <p:nvPr/>
        </p:nvSpPr>
        <p:spPr>
          <a:xfrm>
            <a:off x="471052" y="2571560"/>
            <a:ext cx="473206" cy="2031325"/>
          </a:xfrm>
          <a:prstGeom prst="rect">
            <a:avLst/>
          </a:prstGeom>
          <a:noFill/>
        </p:spPr>
        <p:txBody>
          <a:bodyPr wrap="none" rtlCol="0">
            <a:spAutoFit/>
          </a:bodyPr>
          <a:lstStyle/>
          <a:p>
            <a:endParaRPr lang="es-CO" b="1" dirty="0" smtClean="0"/>
          </a:p>
          <a:p>
            <a:endParaRPr lang="es-CO" b="1" dirty="0" smtClean="0"/>
          </a:p>
          <a:p>
            <a:pPr algn="just"/>
            <a:endParaRPr lang="es-CO" b="1" dirty="0" smtClean="0"/>
          </a:p>
          <a:p>
            <a:pPr algn="just"/>
            <a:endParaRPr lang="es-CO" b="1" dirty="0" smtClean="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algn="just"/>
            <a:endParaRPr lang="es-CO" dirty="0"/>
          </a:p>
        </p:txBody>
      </p:sp>
      <p:sp>
        <p:nvSpPr>
          <p:cNvPr id="6" name="5 CuadroTexto"/>
          <p:cNvSpPr txBox="1"/>
          <p:nvPr/>
        </p:nvSpPr>
        <p:spPr>
          <a:xfrm>
            <a:off x="367250" y="1048065"/>
            <a:ext cx="8310074" cy="5909310"/>
          </a:xfrm>
          <a:prstGeom prst="rect">
            <a:avLst/>
          </a:prstGeom>
          <a:noFill/>
        </p:spPr>
        <p:txBody>
          <a:bodyPr wrap="square" rtlCol="0">
            <a:spAutoFit/>
          </a:bodyPr>
          <a:lstStyle/>
          <a:p>
            <a:pPr marL="285750" indent="-285750" algn="just">
              <a:buFont typeface="Arial" panose="020B0604020202020204" pitchFamily="34" charset="0"/>
              <a:buChar char="•"/>
            </a:pPr>
            <a:endParaRPr lang="es-CO"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dirty="0" smtClean="0">
                <a:latin typeface="Arial" panose="020B0604020202020204" pitchFamily="34" charset="0"/>
                <a:cs typeface="Arial" panose="020B0604020202020204" pitchFamily="34" charset="0"/>
              </a:rPr>
              <a:t>Es un órgano Asesor e impulsor de las directrices de los reguladores para el fortalecimiento del Control Interno a nivel Departamental.</a:t>
            </a:r>
          </a:p>
          <a:p>
            <a:pPr marL="285750" indent="-285750" algn="just">
              <a:buFont typeface="Arial" panose="020B0604020202020204" pitchFamily="34" charset="0"/>
              <a:buChar char="•"/>
            </a:pPr>
            <a:endParaRPr lang="es-CO"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dirty="0" smtClean="0">
                <a:latin typeface="Arial" panose="020B0604020202020204" pitchFamily="34" charset="0"/>
                <a:cs typeface="Arial" panose="020B0604020202020204" pitchFamily="34" charset="0"/>
              </a:rPr>
              <a:t>Conformado por los Jefes de Control Interno  o quien haga sus veces pertenecientes al Sector Central y Descentralizado del Departamento (Entidades Descentralizadas /ESE.</a:t>
            </a:r>
          </a:p>
          <a:p>
            <a:pPr marL="285750" indent="-285750" algn="just">
              <a:buFont typeface="Arial" panose="020B0604020202020204" pitchFamily="34" charset="0"/>
              <a:buChar char="•"/>
            </a:pPr>
            <a:endParaRPr lang="es-CO"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dirty="0" smtClean="0">
                <a:latin typeface="Arial" panose="020B0604020202020204" pitchFamily="34" charset="0"/>
                <a:cs typeface="Arial" panose="020B0604020202020204" pitchFamily="34" charset="0"/>
              </a:rPr>
              <a:t>El comité será presidido por el Jefe de Control Interno o quien haga sus veces de la respectiva Gobernación. </a:t>
            </a:r>
          </a:p>
          <a:p>
            <a:pPr algn="just"/>
            <a:endParaRPr lang="es-CO"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dirty="0" smtClean="0">
                <a:latin typeface="Arial" panose="020B0604020202020204" pitchFamily="34" charset="0"/>
                <a:cs typeface="Arial" panose="020B0604020202020204" pitchFamily="34" charset="0"/>
              </a:rPr>
              <a:t>La Secretaría Técnica será elegida por el Jefe de Control Interno elegido por mayoría simple de los miembros del Comité.</a:t>
            </a:r>
          </a:p>
          <a:p>
            <a:pPr marL="285750" indent="-285750">
              <a:buFont typeface="Arial" panose="020B0604020202020204" pitchFamily="34" charset="0"/>
              <a:buChar char="•"/>
            </a:pPr>
            <a:endParaRPr lang="es-CO"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dirty="0" smtClean="0">
                <a:latin typeface="Arial" panose="020B0604020202020204" pitchFamily="34" charset="0"/>
                <a:cs typeface="Arial" panose="020B0604020202020204" pitchFamily="34" charset="0"/>
              </a:rPr>
              <a:t>Nota: El Jefe de Control Interno de la Gobernación podrá celebrar reuniones con los Jefes de Control Interno de los Municipios , para tratar temas de relacionados.</a:t>
            </a:r>
          </a:p>
          <a:p>
            <a:endParaRPr lang="es-CO" dirty="0"/>
          </a:p>
          <a:p>
            <a:endParaRPr lang="es-CO" dirty="0" smtClean="0"/>
          </a:p>
          <a:p>
            <a:endParaRPr lang="es-CO" dirty="0"/>
          </a:p>
          <a:p>
            <a:endParaRPr lang="es-CO" dirty="0"/>
          </a:p>
        </p:txBody>
      </p:sp>
      <p:sp>
        <p:nvSpPr>
          <p:cNvPr id="7" name="CuadroTexto 6"/>
          <p:cNvSpPr txBox="1"/>
          <p:nvPr/>
        </p:nvSpPr>
        <p:spPr>
          <a:xfrm>
            <a:off x="200982" y="199898"/>
            <a:ext cx="8476342" cy="1077218"/>
          </a:xfrm>
          <a:prstGeom prst="rect">
            <a:avLst/>
          </a:prstGeom>
          <a:noFill/>
        </p:spPr>
        <p:txBody>
          <a:bodyPr wrap="square" rtlCol="0">
            <a:spAutoFit/>
          </a:bodyPr>
          <a:lstStyle/>
          <a:p>
            <a:pPr algn="ctr"/>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Comité Departamental de Auditoría    </a:t>
            </a:r>
            <a:r>
              <a:rPr lang="es-CO" sz="2800" b="1" u="sng" dirty="0" smtClean="0">
                <a:solidFill>
                  <a:srgbClr val="0070C0"/>
                </a:solidFill>
                <a:effectLst>
                  <a:outerShdw blurRad="38100" dist="38100" dir="2700000" algn="tl">
                    <a:srgbClr val="000000">
                      <a:alpha val="43137"/>
                    </a:srgbClr>
                  </a:outerShdw>
                </a:effectLst>
                <a:latin typeface="+mj-lt"/>
                <a:ea typeface="+mj-ea"/>
                <a:cs typeface="+mj-cs"/>
              </a:rPr>
              <a:t>(Decreto 155 de 2018) </a:t>
            </a:r>
            <a:endParaRPr lang="es-ES" sz="2800" b="1" u="sng"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368706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92727" y="918910"/>
            <a:ext cx="6553200" cy="1477328"/>
          </a:xfrm>
          <a:prstGeom prst="rect">
            <a:avLst/>
          </a:prstGeom>
          <a:noFill/>
        </p:spPr>
        <p:txBody>
          <a:bodyPr wrap="square" rtlCol="0">
            <a:spAutoFit/>
          </a:bodyPr>
          <a:lstStyle/>
          <a:p>
            <a:endParaRPr lang="es-CO" b="1" dirty="0" smtClean="0"/>
          </a:p>
          <a:p>
            <a:endParaRPr lang="es-CO" b="1" dirty="0"/>
          </a:p>
          <a:p>
            <a:endParaRPr lang="es-CO" b="1" dirty="0" smtClean="0"/>
          </a:p>
          <a:p>
            <a:endParaRPr lang="es-CO" b="1" dirty="0" smtClean="0"/>
          </a:p>
          <a:p>
            <a:pPr algn="just"/>
            <a:r>
              <a:rPr lang="es-CO" dirty="0" smtClean="0"/>
              <a:t> </a:t>
            </a:r>
            <a:endParaRPr lang="es-CO" dirty="0"/>
          </a:p>
        </p:txBody>
      </p:sp>
      <p:sp>
        <p:nvSpPr>
          <p:cNvPr id="4" name="3 CuadroTexto"/>
          <p:cNvSpPr txBox="1"/>
          <p:nvPr/>
        </p:nvSpPr>
        <p:spPr>
          <a:xfrm>
            <a:off x="471052" y="2571560"/>
            <a:ext cx="473206" cy="2031325"/>
          </a:xfrm>
          <a:prstGeom prst="rect">
            <a:avLst/>
          </a:prstGeom>
          <a:noFill/>
        </p:spPr>
        <p:txBody>
          <a:bodyPr wrap="none" rtlCol="0">
            <a:spAutoFit/>
          </a:bodyPr>
          <a:lstStyle/>
          <a:p>
            <a:endParaRPr lang="es-CO" b="1" dirty="0" smtClean="0"/>
          </a:p>
          <a:p>
            <a:endParaRPr lang="es-CO" b="1" dirty="0" smtClean="0"/>
          </a:p>
          <a:p>
            <a:pPr algn="just"/>
            <a:endParaRPr lang="es-CO" b="1" dirty="0" smtClean="0"/>
          </a:p>
          <a:p>
            <a:pPr algn="just"/>
            <a:endParaRPr lang="es-CO" b="1" dirty="0" smtClean="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algn="just"/>
            <a:endParaRPr lang="es-CO" dirty="0"/>
          </a:p>
        </p:txBody>
      </p:sp>
      <p:sp>
        <p:nvSpPr>
          <p:cNvPr id="6" name="5 CuadroTexto"/>
          <p:cNvSpPr txBox="1"/>
          <p:nvPr/>
        </p:nvSpPr>
        <p:spPr>
          <a:xfrm>
            <a:off x="367250" y="1048065"/>
            <a:ext cx="8310074" cy="5047536"/>
          </a:xfrm>
          <a:prstGeom prst="rect">
            <a:avLst/>
          </a:prstGeom>
          <a:noFill/>
        </p:spPr>
        <p:txBody>
          <a:bodyPr wrap="square" rtlCol="0">
            <a:spAutoFit/>
          </a:bodyPr>
          <a:lstStyle/>
          <a:p>
            <a:pPr marL="342900" indent="-342900">
              <a:buFont typeface="+mj-lt"/>
              <a:buAutoNum type="arabicPeriod"/>
            </a:pPr>
            <a:r>
              <a:rPr lang="es-ES" sz="1400" dirty="0" smtClean="0">
                <a:latin typeface="Arial" panose="020B0604020202020204" pitchFamily="34" charset="0"/>
                <a:cs typeface="Arial" panose="020B0604020202020204" pitchFamily="34" charset="0"/>
              </a:rPr>
              <a:t>El </a:t>
            </a:r>
            <a:r>
              <a:rPr lang="es-ES" sz="1400" dirty="0">
                <a:latin typeface="Arial" panose="020B0604020202020204" pitchFamily="34" charset="0"/>
                <a:cs typeface="Arial" panose="020B0604020202020204" pitchFamily="34" charset="0"/>
              </a:rPr>
              <a:t>Jefe de Control Interno del Departamento de Cundinamarca, quien lo presidirá</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 la Beneficencia de Cundinamarca</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Control Interno de la Empresa de Licores de Cundinamarca</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 El Jefe de Control Interno de la Empresa Lotería de Cundinamarca</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 las Empresas Públicas de Cundinamarca</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del Fondo de Desarrollo de Proyectos de Cundinamarca - FONDECUN</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del Instituto de Infraestructura y Concesiones de Cundinamarca - ICCU</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 la Empresa Férrea Regional S.A.S</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 Empresa Departamental Urbanística S.A.S</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del Instituto Departamental de Cultura y Turismo de Cundinamarca </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del Instituto Departamental de Acción Comunal de Cundinamarca</a:t>
            </a:r>
            <a:endParaRPr lang="es-MX" sz="1400" dirty="0">
              <a:latin typeface="Arial" panose="020B0604020202020204" pitchFamily="34" charset="0"/>
              <a:cs typeface="Arial" panose="020B0604020202020204" pitchFamily="34" charset="0"/>
            </a:endParaRPr>
          </a:p>
          <a:p>
            <a:pPr marL="342900" lvl="0" indent="-342900" algn="just">
              <a:buFont typeface="+mj-lt"/>
              <a:buAutoNum type="arabicPeriod"/>
            </a:pPr>
            <a:r>
              <a:rPr lang="es-ES" sz="1400" dirty="0">
                <a:latin typeface="Arial" panose="020B0604020202020204" pitchFamily="34" charset="0"/>
                <a:cs typeface="Arial" panose="020B0604020202020204" pitchFamily="34" charset="0"/>
              </a:rPr>
              <a:t>El Jefe de Control Interno del Instituto Departamental de la Recreación y el Deporte de Cundinamarca.</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 la Inmobiliaria de Cundinamarca</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 la EPS Convida</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 la Unidad Administrativa Especial de Pensiones de Cundinamarca</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El Jefe de Control Interno de la Agencia para la Paz y el Post Conflicto de Cundinamarca.</a:t>
            </a:r>
            <a:endParaRPr lang="es-MX" sz="1400" dirty="0">
              <a:latin typeface="Arial" panose="020B0604020202020204" pitchFamily="34" charset="0"/>
              <a:cs typeface="Arial" panose="020B0604020202020204" pitchFamily="34" charset="0"/>
            </a:endParaRPr>
          </a:p>
          <a:p>
            <a:pPr marL="342900" lvl="0" indent="-342900">
              <a:buFont typeface="+mj-lt"/>
              <a:buAutoNum type="arabicPeriod"/>
            </a:pPr>
            <a:r>
              <a:rPr lang="es-ES" sz="1400" dirty="0">
                <a:latin typeface="Arial" panose="020B0604020202020204" pitchFamily="34" charset="0"/>
                <a:cs typeface="Arial" panose="020B0604020202020204" pitchFamily="34" charset="0"/>
              </a:rPr>
              <a:t>Jefes de Control Interno de las ESE de Cundinamarca</a:t>
            </a:r>
            <a:endParaRPr lang="es-MX" sz="1400" dirty="0">
              <a:latin typeface="Arial" panose="020B0604020202020204" pitchFamily="34" charset="0"/>
              <a:cs typeface="Arial" panose="020B0604020202020204" pitchFamily="34" charset="0"/>
            </a:endParaRPr>
          </a:p>
          <a:p>
            <a:r>
              <a:rPr lang="es-ES" sz="1400" dirty="0"/>
              <a:t> </a:t>
            </a:r>
            <a:endParaRPr lang="es-MX" sz="1400" dirty="0"/>
          </a:p>
          <a:p>
            <a:endParaRPr lang="es-CO" sz="1400" dirty="0"/>
          </a:p>
          <a:p>
            <a:endParaRPr lang="es-CO" sz="1400" dirty="0" smtClean="0"/>
          </a:p>
          <a:p>
            <a:endParaRPr lang="es-CO" sz="1400" dirty="0"/>
          </a:p>
          <a:p>
            <a:endParaRPr lang="es-CO" sz="1400" dirty="0"/>
          </a:p>
        </p:txBody>
      </p:sp>
      <p:sp>
        <p:nvSpPr>
          <p:cNvPr id="7" name="CuadroTexto 6"/>
          <p:cNvSpPr txBox="1"/>
          <p:nvPr/>
        </p:nvSpPr>
        <p:spPr>
          <a:xfrm>
            <a:off x="200982" y="199898"/>
            <a:ext cx="8476342" cy="646331"/>
          </a:xfrm>
          <a:prstGeom prst="rect">
            <a:avLst/>
          </a:prstGeom>
          <a:noFill/>
        </p:spPr>
        <p:txBody>
          <a:bodyPr wrap="square" rtlCol="0">
            <a:spAutoFit/>
          </a:bodyPr>
          <a:lstStyle/>
          <a:p>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Comité Departamental - Integrantes </a:t>
            </a:r>
            <a:endParaRPr lang="es-ES" sz="3600" b="1" u="sng"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23206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92727" y="918910"/>
            <a:ext cx="6553200" cy="1477328"/>
          </a:xfrm>
          <a:prstGeom prst="rect">
            <a:avLst/>
          </a:prstGeom>
          <a:noFill/>
        </p:spPr>
        <p:txBody>
          <a:bodyPr wrap="square" rtlCol="0">
            <a:spAutoFit/>
          </a:bodyPr>
          <a:lstStyle/>
          <a:p>
            <a:endParaRPr lang="es-CO" b="1" dirty="0" smtClean="0"/>
          </a:p>
          <a:p>
            <a:endParaRPr lang="es-CO" b="1" dirty="0"/>
          </a:p>
          <a:p>
            <a:endParaRPr lang="es-CO" b="1" dirty="0" smtClean="0"/>
          </a:p>
          <a:p>
            <a:endParaRPr lang="es-CO" b="1" dirty="0" smtClean="0"/>
          </a:p>
          <a:p>
            <a:pPr algn="just"/>
            <a:r>
              <a:rPr lang="es-CO" dirty="0" smtClean="0"/>
              <a:t> </a:t>
            </a:r>
            <a:endParaRPr lang="es-CO" dirty="0"/>
          </a:p>
        </p:txBody>
      </p:sp>
      <p:sp>
        <p:nvSpPr>
          <p:cNvPr id="4" name="3 CuadroTexto"/>
          <p:cNvSpPr txBox="1"/>
          <p:nvPr/>
        </p:nvSpPr>
        <p:spPr>
          <a:xfrm>
            <a:off x="471052" y="2571560"/>
            <a:ext cx="473206" cy="2031325"/>
          </a:xfrm>
          <a:prstGeom prst="rect">
            <a:avLst/>
          </a:prstGeom>
          <a:noFill/>
        </p:spPr>
        <p:txBody>
          <a:bodyPr wrap="none" rtlCol="0">
            <a:spAutoFit/>
          </a:bodyPr>
          <a:lstStyle/>
          <a:p>
            <a:endParaRPr lang="es-CO" b="1" dirty="0" smtClean="0"/>
          </a:p>
          <a:p>
            <a:endParaRPr lang="es-CO" b="1" dirty="0" smtClean="0"/>
          </a:p>
          <a:p>
            <a:pPr algn="just"/>
            <a:endParaRPr lang="es-CO" b="1" dirty="0" smtClean="0"/>
          </a:p>
          <a:p>
            <a:pPr algn="just"/>
            <a:endParaRPr lang="es-CO" b="1" dirty="0" smtClean="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algn="just"/>
            <a:endParaRPr lang="es-CO" dirty="0"/>
          </a:p>
        </p:txBody>
      </p:sp>
      <p:sp>
        <p:nvSpPr>
          <p:cNvPr id="6" name="5 CuadroTexto"/>
          <p:cNvSpPr txBox="1"/>
          <p:nvPr/>
        </p:nvSpPr>
        <p:spPr>
          <a:xfrm>
            <a:off x="367250" y="1048065"/>
            <a:ext cx="8408260" cy="5016758"/>
          </a:xfrm>
          <a:prstGeom prst="rect">
            <a:avLst/>
          </a:prstGeom>
          <a:noFill/>
        </p:spPr>
        <p:txBody>
          <a:bodyPr wrap="square" rtlCol="0">
            <a:spAutoFit/>
          </a:bodyPr>
          <a:lstStyle/>
          <a:p>
            <a:pPr marL="285750" lvl="0" indent="-285750">
              <a:buFont typeface="Arial" panose="020B0604020202020204" pitchFamily="34" charset="0"/>
              <a:buChar char="•"/>
            </a:pPr>
            <a:endParaRPr lang="es-ES" sz="1600" dirty="0" smtClean="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 sz="1600" dirty="0" smtClean="0">
                <a:latin typeface="Arial" panose="020B0604020202020204" pitchFamily="34" charset="0"/>
                <a:cs typeface="Arial" panose="020B0604020202020204" pitchFamily="34" charset="0"/>
              </a:rPr>
              <a:t>Presentar </a:t>
            </a:r>
            <a:r>
              <a:rPr lang="es-ES" sz="1600" dirty="0">
                <a:latin typeface="Arial" panose="020B0604020202020204" pitchFamily="34" charset="0"/>
                <a:cs typeface="Arial" panose="020B0604020202020204" pitchFamily="34" charset="0"/>
              </a:rPr>
              <a:t>propuestas para el fortalecimiento de la Política de Control Interno en el Departamento.</a:t>
            </a:r>
            <a:endParaRPr lang="es-MX"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Generar espacios que permitan a sus participantes el estudio y análisis de temas relacionados con control interno, buenas prácticas en la materia, herramientas, metodologías u otros temas de interés que permita fortalecer sus competencias para el adecuado desarrollo de sus funciones.</a:t>
            </a:r>
            <a:endParaRPr lang="es-MX"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Impulsar las directrices brindadas por los reguladores para el fortalecimiento del Sistema de Control Interno a nivel departamental.</a:t>
            </a:r>
            <a:endParaRPr lang="es-MX"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Proponer mecanismos que permitan a las entidades que no cuentan con Jefes de Control Interno establecer procesos de autoevaluación que faciliten el análisis de los resultados frente a la gestión y control institucional.</a:t>
            </a:r>
            <a:endParaRPr lang="es-MX"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Analizar las recomendaciones del Comité Departamental de Gestión y Desempeño que puedan generar cambios o ajustes a las estructuras de control de las entidades del Departamento.</a:t>
            </a:r>
            <a:endParaRPr lang="es-MX"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Las demás asignadas por el Gobernador.</a:t>
            </a:r>
            <a:endParaRPr lang="es-MX"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CO"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CO"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CO"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CO" sz="1600" dirty="0">
              <a:latin typeface="Arial" panose="020B0604020202020204" pitchFamily="34" charset="0"/>
              <a:cs typeface="Arial" panose="020B0604020202020204" pitchFamily="34" charset="0"/>
            </a:endParaRPr>
          </a:p>
        </p:txBody>
      </p:sp>
      <p:sp>
        <p:nvSpPr>
          <p:cNvPr id="7" name="CuadroTexto 6"/>
          <p:cNvSpPr txBox="1"/>
          <p:nvPr/>
        </p:nvSpPr>
        <p:spPr>
          <a:xfrm>
            <a:off x="200982" y="199898"/>
            <a:ext cx="8476342" cy="646331"/>
          </a:xfrm>
          <a:prstGeom prst="rect">
            <a:avLst/>
          </a:prstGeom>
          <a:noFill/>
        </p:spPr>
        <p:txBody>
          <a:bodyPr wrap="square" rtlCol="0">
            <a:spAutoFit/>
          </a:bodyPr>
          <a:lstStyle/>
          <a:p>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Funciones Comité Departamental</a:t>
            </a:r>
            <a:endParaRPr lang="es-ES" sz="3600" b="1" u="sng"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05481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8514" y="119886"/>
            <a:ext cx="8606972" cy="646331"/>
          </a:xfrm>
          <a:prstGeom prst="rect">
            <a:avLst/>
          </a:prstGeom>
          <a:noFill/>
        </p:spPr>
        <p:txBody>
          <a:bodyPr wrap="square" rtlCol="0">
            <a:spAutoFit/>
          </a:bodyPr>
          <a:lstStyle/>
          <a:p>
            <a:pPr>
              <a:spcBef>
                <a:spcPct val="0"/>
              </a:spcBef>
            </a:pPr>
            <a:r>
              <a:rPr lang="es-MX" sz="3600" b="1" u="sng" dirty="0" smtClean="0">
                <a:solidFill>
                  <a:schemeClr val="tx2"/>
                </a:solidFill>
                <a:effectLst>
                  <a:outerShdw blurRad="38100" dist="38100" dir="2700000" algn="tl">
                    <a:srgbClr val="000000">
                      <a:alpha val="43137"/>
                    </a:srgbClr>
                  </a:outerShdw>
                </a:effectLst>
                <a:latin typeface="+mj-lt"/>
                <a:ea typeface="+mj-ea"/>
                <a:cs typeface="+mj-cs"/>
              </a:rPr>
              <a:t>Orden del día </a:t>
            </a:r>
            <a:endParaRPr lang="es-ES" sz="3600" b="1" u="sng" dirty="0">
              <a:solidFill>
                <a:schemeClr val="tx2"/>
              </a:solidFill>
              <a:effectLst>
                <a:outerShdw blurRad="38100" dist="38100" dir="2700000" algn="tl">
                  <a:srgbClr val="000000">
                    <a:alpha val="43137"/>
                  </a:srgbClr>
                </a:outerShdw>
              </a:effectLst>
              <a:latin typeface="+mj-lt"/>
              <a:ea typeface="+mj-ea"/>
              <a:cs typeface="+mj-cs"/>
            </a:endParaRPr>
          </a:p>
        </p:txBody>
      </p:sp>
      <p:sp>
        <p:nvSpPr>
          <p:cNvPr id="2" name="Rectángulo 1"/>
          <p:cNvSpPr/>
          <p:nvPr/>
        </p:nvSpPr>
        <p:spPr>
          <a:xfrm>
            <a:off x="268514" y="1290683"/>
            <a:ext cx="9424126" cy="2462213"/>
          </a:xfrm>
          <a:prstGeom prst="rect">
            <a:avLst/>
          </a:prstGeom>
        </p:spPr>
        <p:txBody>
          <a:bodyPr wrap="square">
            <a:spAutoFit/>
          </a:bodyPr>
          <a:lstStyle/>
          <a:p>
            <a:pPr marL="742950" indent="-742950" algn="just">
              <a:spcBef>
                <a:spcPct val="0"/>
              </a:spcBef>
              <a:buFont typeface="+mj-lt"/>
              <a:buAutoNum type="arabicPeriod"/>
            </a:pPr>
            <a:r>
              <a:rPr lang="es-MX" sz="2000"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Comité Departamental de Auditoría </a:t>
            </a:r>
          </a:p>
          <a:p>
            <a:pPr marL="1257300" lvl="2" indent="-342900" algn="just">
              <a:spcBef>
                <a:spcPct val="0"/>
              </a:spcBef>
              <a:buFont typeface="Arial" panose="020B0604020202020204" pitchFamily="34" charset="0"/>
              <a:buChar char="•"/>
            </a:pPr>
            <a:r>
              <a:rPr lang="es-MX" sz="2000"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	( Funciones y Plan de Trabajo) </a:t>
            </a:r>
          </a:p>
          <a:p>
            <a:pPr marL="742950" indent="-742950" algn="just">
              <a:spcBef>
                <a:spcPct val="0"/>
              </a:spcBef>
              <a:buFont typeface="+mj-lt"/>
              <a:buAutoNum type="arabicPeriod"/>
            </a:pPr>
            <a:r>
              <a:rPr lang="es-MX" sz="2000"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Gobernanza y Fomento Cultura del Control </a:t>
            </a:r>
          </a:p>
          <a:p>
            <a:pPr marL="800100" lvl="1" indent="-342900" algn="just">
              <a:spcBef>
                <a:spcPct val="0"/>
              </a:spcBef>
              <a:buFont typeface="Arial" panose="020B0604020202020204" pitchFamily="34" charset="0"/>
              <a:buChar char="•"/>
            </a:pPr>
            <a:r>
              <a:rPr lang="es-MX" sz="2000"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	Capital Social y Confianza</a:t>
            </a:r>
          </a:p>
          <a:p>
            <a:pPr marL="742950" indent="-742950" algn="just">
              <a:spcBef>
                <a:spcPct val="0"/>
              </a:spcBef>
              <a:buFont typeface="+mj-lt"/>
              <a:buAutoNum type="arabicPeriod"/>
            </a:pPr>
            <a:r>
              <a:rPr lang="es-MX" sz="2000"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Fortalecimiento y Mejora Continua OCI</a:t>
            </a:r>
          </a:p>
          <a:p>
            <a:pPr marL="742950" indent="-742950" algn="just">
              <a:spcBef>
                <a:spcPct val="0"/>
              </a:spcBef>
              <a:buFont typeface="+mj-lt"/>
              <a:buAutoNum type="arabicPeriod"/>
            </a:pPr>
            <a:endParaRPr lang="es-MX" sz="2000" u="sng"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indent="-742950" algn="just">
              <a:spcBef>
                <a:spcPct val="0"/>
              </a:spcBef>
              <a:buFont typeface="+mj-lt"/>
              <a:buAutoNum type="arabicPeriod"/>
            </a:pPr>
            <a:endParaRPr lang="es-MX" sz="1600" u="sng"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indent="-742950" algn="ctr">
              <a:spcBef>
                <a:spcPct val="0"/>
              </a:spcBef>
              <a:buAutoNum type="arabicPeriod"/>
            </a:pPr>
            <a:endParaRPr lang="es-MX" b="1" u="sng"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2122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92727" y="918910"/>
            <a:ext cx="6553200" cy="1477328"/>
          </a:xfrm>
          <a:prstGeom prst="rect">
            <a:avLst/>
          </a:prstGeom>
          <a:noFill/>
        </p:spPr>
        <p:txBody>
          <a:bodyPr wrap="square" rtlCol="0">
            <a:spAutoFit/>
          </a:bodyPr>
          <a:lstStyle/>
          <a:p>
            <a:endParaRPr lang="es-CO" b="1" dirty="0" smtClean="0"/>
          </a:p>
          <a:p>
            <a:endParaRPr lang="es-CO" b="1" dirty="0"/>
          </a:p>
          <a:p>
            <a:endParaRPr lang="es-CO" b="1" dirty="0" smtClean="0"/>
          </a:p>
          <a:p>
            <a:endParaRPr lang="es-CO" b="1" dirty="0" smtClean="0"/>
          </a:p>
          <a:p>
            <a:pPr algn="just"/>
            <a:r>
              <a:rPr lang="es-CO" dirty="0" smtClean="0"/>
              <a:t> </a:t>
            </a:r>
            <a:endParaRPr lang="es-CO" dirty="0"/>
          </a:p>
        </p:txBody>
      </p:sp>
      <p:sp>
        <p:nvSpPr>
          <p:cNvPr id="4" name="3 CuadroTexto"/>
          <p:cNvSpPr txBox="1"/>
          <p:nvPr/>
        </p:nvSpPr>
        <p:spPr>
          <a:xfrm>
            <a:off x="471052" y="2571560"/>
            <a:ext cx="473206" cy="2031325"/>
          </a:xfrm>
          <a:prstGeom prst="rect">
            <a:avLst/>
          </a:prstGeom>
          <a:noFill/>
        </p:spPr>
        <p:txBody>
          <a:bodyPr wrap="none" rtlCol="0">
            <a:spAutoFit/>
          </a:bodyPr>
          <a:lstStyle/>
          <a:p>
            <a:endParaRPr lang="es-CO" b="1" dirty="0" smtClean="0"/>
          </a:p>
          <a:p>
            <a:endParaRPr lang="es-CO" b="1" dirty="0" smtClean="0"/>
          </a:p>
          <a:p>
            <a:pPr algn="just"/>
            <a:endParaRPr lang="es-CO" b="1" dirty="0" smtClean="0"/>
          </a:p>
          <a:p>
            <a:pPr algn="just"/>
            <a:endParaRPr lang="es-CO" b="1" dirty="0" smtClean="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algn="just"/>
            <a:endParaRPr lang="es-CO" dirty="0"/>
          </a:p>
        </p:txBody>
      </p:sp>
      <p:sp>
        <p:nvSpPr>
          <p:cNvPr id="6" name="5 CuadroTexto"/>
          <p:cNvSpPr txBox="1"/>
          <p:nvPr/>
        </p:nvSpPr>
        <p:spPr>
          <a:xfrm>
            <a:off x="367250" y="1048065"/>
            <a:ext cx="8408260" cy="3785652"/>
          </a:xfrm>
          <a:prstGeom prst="rect">
            <a:avLst/>
          </a:prstGeom>
          <a:noFill/>
        </p:spPr>
        <p:txBody>
          <a:bodyPr wrap="square" rtlCol="0">
            <a:spAutoFit/>
          </a:bodyPr>
          <a:lstStyle/>
          <a:p>
            <a:pPr marL="285750" indent="-285750">
              <a:buFont typeface="Arial" panose="020B0604020202020204" pitchFamily="34" charset="0"/>
              <a:buChar char="•"/>
            </a:pPr>
            <a:r>
              <a:rPr lang="es-ES" sz="1400" dirty="0"/>
              <a:t> </a:t>
            </a:r>
            <a:r>
              <a:rPr lang="es-ES" sz="1600" dirty="0" smtClean="0">
                <a:latin typeface="Arial" panose="020B0604020202020204" pitchFamily="34" charset="0"/>
                <a:cs typeface="Arial" panose="020B0604020202020204" pitchFamily="34" charset="0"/>
              </a:rPr>
              <a:t>Acompañar </a:t>
            </a:r>
            <a:r>
              <a:rPr lang="es-ES" sz="1600" dirty="0">
                <a:latin typeface="Arial" panose="020B0604020202020204" pitchFamily="34" charset="0"/>
                <a:cs typeface="Arial" panose="020B0604020202020204" pitchFamily="34" charset="0"/>
              </a:rPr>
              <a:t>y apoyar, a las entidades que lo soliciten, en las auditorías que requieran conocimientos especializados, previo análisis de capacidades de la Oficina de Control Interno de la Gobernación de Cundinamarca.</a:t>
            </a:r>
            <a:endParaRPr lang="es-MX"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Efectuar seguimiento a las auditorías que se adelanten en los temas prioritarios señalados por el Gobierno Departamental.</a:t>
            </a:r>
            <a:endParaRPr lang="es-MX"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Proponer a los Jefes de Control Interno del Departamento de Cundinamarca las actividades prioritarias que deben adelantar en sus auditorías y hacer seguimiento a las mismas.</a:t>
            </a:r>
            <a:endParaRPr lang="es-MX"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Analizar mejores prácticas y casos exitosos para el desarrollo y cumplimiento de los roles de las Oficinas de Control Interno o de quienes desarrollen las competencias asignadas a éstas y proponer su adopción.</a:t>
            </a:r>
            <a:endParaRPr lang="es-MX"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Canalizar las necesidades de capacitación de los auditores internos de las entidades pertenecientes al Sector Central y descentralizado del  Departamento y presentarlas al Comité Departamental de Gestión y Desempeño, para que se tomen las acciones a que haya lugar</a:t>
            </a:r>
            <a:r>
              <a:rPr lang="es-ES"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p:txBody>
      </p:sp>
      <p:sp>
        <p:nvSpPr>
          <p:cNvPr id="7" name="CuadroTexto 6"/>
          <p:cNvSpPr txBox="1"/>
          <p:nvPr/>
        </p:nvSpPr>
        <p:spPr>
          <a:xfrm>
            <a:off x="200982" y="199898"/>
            <a:ext cx="8476342" cy="646331"/>
          </a:xfrm>
          <a:prstGeom prst="rect">
            <a:avLst/>
          </a:prstGeom>
          <a:noFill/>
        </p:spPr>
        <p:txBody>
          <a:bodyPr wrap="square" rtlCol="0">
            <a:spAutoFit/>
          </a:bodyPr>
          <a:lstStyle/>
          <a:p>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Funciones Comité Departamental</a:t>
            </a:r>
            <a:endParaRPr lang="es-ES" sz="3600" b="1" u="sng"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77507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122029" y="1907720"/>
            <a:ext cx="6553200" cy="1477328"/>
          </a:xfrm>
          <a:prstGeom prst="rect">
            <a:avLst/>
          </a:prstGeom>
          <a:noFill/>
        </p:spPr>
        <p:txBody>
          <a:bodyPr wrap="square" rtlCol="0">
            <a:spAutoFit/>
          </a:bodyPr>
          <a:lstStyle/>
          <a:p>
            <a:endParaRPr lang="es-CO" b="1" dirty="0" smtClean="0"/>
          </a:p>
          <a:p>
            <a:endParaRPr lang="es-CO" b="1" dirty="0"/>
          </a:p>
          <a:p>
            <a:endParaRPr lang="es-CO" b="1" dirty="0" smtClean="0"/>
          </a:p>
          <a:p>
            <a:endParaRPr lang="es-CO" b="1" dirty="0" smtClean="0"/>
          </a:p>
          <a:p>
            <a:pPr algn="just"/>
            <a:r>
              <a:rPr lang="es-CO" dirty="0" smtClean="0"/>
              <a:t> </a:t>
            </a:r>
            <a:endParaRPr lang="es-CO" dirty="0"/>
          </a:p>
        </p:txBody>
      </p:sp>
      <p:sp>
        <p:nvSpPr>
          <p:cNvPr id="7" name="CuadroTexto 6"/>
          <p:cNvSpPr txBox="1"/>
          <p:nvPr/>
        </p:nvSpPr>
        <p:spPr>
          <a:xfrm>
            <a:off x="200982" y="199898"/>
            <a:ext cx="8476342" cy="646331"/>
          </a:xfrm>
          <a:prstGeom prst="rect">
            <a:avLst/>
          </a:prstGeom>
          <a:noFill/>
        </p:spPr>
        <p:txBody>
          <a:bodyPr wrap="square" rtlCol="0">
            <a:spAutoFit/>
          </a:bodyPr>
          <a:lstStyle/>
          <a:p>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Plan de trabajo Comité </a:t>
            </a:r>
            <a:endParaRPr lang="es-ES" sz="3600" b="1" u="sng" dirty="0">
              <a:solidFill>
                <a:srgbClr val="FF0000"/>
              </a:solidFill>
              <a:effectLst>
                <a:outerShdw blurRad="38100" dist="38100" dir="2700000" algn="tl">
                  <a:srgbClr val="000000">
                    <a:alpha val="43137"/>
                  </a:srgbClr>
                </a:outerShdw>
              </a:effectLst>
              <a:latin typeface="+mj-lt"/>
              <a:ea typeface="+mj-ea"/>
              <a:cs typeface="+mj-cs"/>
            </a:endParaRPr>
          </a:p>
        </p:txBody>
      </p:sp>
      <p:pic>
        <p:nvPicPr>
          <p:cNvPr id="2" name="Imagen 1"/>
          <p:cNvPicPr>
            <a:picLocks noChangeAspect="1"/>
          </p:cNvPicPr>
          <p:nvPr/>
        </p:nvPicPr>
        <p:blipFill rotWithShape="1">
          <a:blip r:embed="rId2"/>
          <a:srcRect l="8357" t="21893" r="52938" b="10247"/>
          <a:stretch/>
        </p:blipFill>
        <p:spPr>
          <a:xfrm>
            <a:off x="1214651" y="846229"/>
            <a:ext cx="6127845" cy="4697642"/>
          </a:xfrm>
          <a:prstGeom prst="rect">
            <a:avLst/>
          </a:prstGeom>
        </p:spPr>
      </p:pic>
    </p:spTree>
    <p:extLst>
      <p:ext uri="{BB962C8B-B14F-4D97-AF65-F5344CB8AC3E}">
        <p14:creationId xmlns:p14="http://schemas.microsoft.com/office/powerpoint/2010/main" val="1388115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92727" y="918910"/>
            <a:ext cx="6553200" cy="1477328"/>
          </a:xfrm>
          <a:prstGeom prst="rect">
            <a:avLst/>
          </a:prstGeom>
          <a:noFill/>
        </p:spPr>
        <p:txBody>
          <a:bodyPr wrap="square" rtlCol="0">
            <a:spAutoFit/>
          </a:bodyPr>
          <a:lstStyle/>
          <a:p>
            <a:endParaRPr lang="es-CO" b="1" dirty="0" smtClean="0"/>
          </a:p>
          <a:p>
            <a:endParaRPr lang="es-CO" b="1" dirty="0"/>
          </a:p>
          <a:p>
            <a:endParaRPr lang="es-CO" b="1" dirty="0" smtClean="0"/>
          </a:p>
          <a:p>
            <a:endParaRPr lang="es-CO" b="1" dirty="0" smtClean="0"/>
          </a:p>
          <a:p>
            <a:pPr algn="just"/>
            <a:r>
              <a:rPr lang="es-CO" dirty="0" smtClean="0"/>
              <a:t> </a:t>
            </a:r>
            <a:endParaRPr lang="es-CO" dirty="0"/>
          </a:p>
        </p:txBody>
      </p:sp>
      <p:sp>
        <p:nvSpPr>
          <p:cNvPr id="4" name="3 CuadroTexto"/>
          <p:cNvSpPr txBox="1"/>
          <p:nvPr/>
        </p:nvSpPr>
        <p:spPr>
          <a:xfrm>
            <a:off x="471052" y="2571560"/>
            <a:ext cx="473206" cy="2031325"/>
          </a:xfrm>
          <a:prstGeom prst="rect">
            <a:avLst/>
          </a:prstGeom>
          <a:noFill/>
        </p:spPr>
        <p:txBody>
          <a:bodyPr wrap="none" rtlCol="0">
            <a:spAutoFit/>
          </a:bodyPr>
          <a:lstStyle/>
          <a:p>
            <a:endParaRPr lang="es-CO" b="1" dirty="0" smtClean="0"/>
          </a:p>
          <a:p>
            <a:endParaRPr lang="es-CO" b="1" dirty="0" smtClean="0"/>
          </a:p>
          <a:p>
            <a:pPr algn="just"/>
            <a:endParaRPr lang="es-CO" b="1" dirty="0" smtClean="0"/>
          </a:p>
          <a:p>
            <a:pPr algn="just"/>
            <a:endParaRPr lang="es-CO" b="1" dirty="0" smtClean="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algn="just"/>
            <a:endParaRPr lang="es-CO" dirty="0"/>
          </a:p>
        </p:txBody>
      </p:sp>
      <p:sp>
        <p:nvSpPr>
          <p:cNvPr id="6" name="5 CuadroTexto"/>
          <p:cNvSpPr txBox="1"/>
          <p:nvPr/>
        </p:nvSpPr>
        <p:spPr>
          <a:xfrm>
            <a:off x="284116" y="2396238"/>
            <a:ext cx="8310074" cy="3631763"/>
          </a:xfrm>
          <a:prstGeom prst="rect">
            <a:avLst/>
          </a:prstGeom>
          <a:noFill/>
        </p:spPr>
        <p:txBody>
          <a:bodyPr wrap="square" rtlCol="0">
            <a:spAutoFit/>
          </a:bodyPr>
          <a:lstStyle/>
          <a:p>
            <a:pPr marL="342900" indent="-342900" algn="just">
              <a:buFont typeface="+mj-lt"/>
              <a:buAutoNum type="arabicPeriod"/>
            </a:pPr>
            <a:r>
              <a:rPr lang="es-MX" sz="2400" dirty="0" smtClean="0">
                <a:latin typeface="Arial" panose="020B0604020202020204" pitchFamily="34" charset="0"/>
                <a:cs typeface="Arial" panose="020B0604020202020204" pitchFamily="34" charset="0"/>
              </a:rPr>
              <a:t>Postulación y propuesta para ejercer la Secretaría Técnica;  enviar al correo:</a:t>
            </a:r>
            <a:r>
              <a:rPr lang="es-MX" sz="2000" dirty="0" smtClean="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hlinkClick r:id="rId2"/>
              </a:rPr>
              <a:t>controlinterno@cundinamarca.gov.co</a:t>
            </a:r>
            <a:endParaRPr lang="es-MX" sz="2000" dirty="0" smtClean="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a:p>
            <a:pPr algn="just"/>
            <a:r>
              <a:rPr lang="es-MX" sz="2400" dirty="0" smtClean="0">
                <a:latin typeface="Arial" panose="020B0604020202020204" pitchFamily="34" charset="0"/>
                <a:cs typeface="Arial" panose="020B0604020202020204" pitchFamily="34" charset="0"/>
              </a:rPr>
              <a:t>2. Para </a:t>
            </a:r>
            <a:r>
              <a:rPr lang="es-MX" sz="2400" dirty="0">
                <a:latin typeface="Arial" panose="020B0604020202020204" pitchFamily="34" charset="0"/>
                <a:cs typeface="Arial" panose="020B0604020202020204" pitchFamily="34" charset="0"/>
              </a:rPr>
              <a:t>la </a:t>
            </a:r>
            <a:r>
              <a:rPr lang="es-MX" sz="2400" dirty="0" smtClean="0">
                <a:latin typeface="Arial" panose="020B0604020202020204" pitchFamily="34" charset="0"/>
                <a:cs typeface="Arial" panose="020B0604020202020204" pitchFamily="34" charset="0"/>
              </a:rPr>
              <a:t>Secretaría </a:t>
            </a:r>
            <a:r>
              <a:rPr lang="es-MX" sz="2400" dirty="0">
                <a:latin typeface="Arial" panose="020B0604020202020204" pitchFamily="34" charset="0"/>
                <a:cs typeface="Arial" panose="020B0604020202020204" pitchFamily="34" charset="0"/>
              </a:rPr>
              <a:t>Técnica enviar al </a:t>
            </a:r>
            <a:r>
              <a:rPr lang="es-MX" sz="2400" dirty="0" smtClean="0">
                <a:latin typeface="Arial" panose="020B0604020202020204" pitchFamily="34" charset="0"/>
                <a:cs typeface="Arial" panose="020B0604020202020204" pitchFamily="34" charset="0"/>
              </a:rPr>
              <a:t>correo.</a:t>
            </a:r>
          </a:p>
          <a:p>
            <a:pPr algn="just"/>
            <a:endParaRPr lang="es-MX" sz="2400" dirty="0">
              <a:latin typeface="Arial" panose="020B0604020202020204" pitchFamily="34" charset="0"/>
              <a:cs typeface="Arial" panose="020B0604020202020204" pitchFamily="34" charset="0"/>
            </a:endParaRPr>
          </a:p>
          <a:p>
            <a:pPr algn="just"/>
            <a:r>
              <a:rPr lang="es-MX" sz="2400" dirty="0" smtClean="0">
                <a:latin typeface="Arial" panose="020B0604020202020204" pitchFamily="34" charset="0"/>
                <a:cs typeface="Arial" panose="020B0604020202020204" pitchFamily="34" charset="0"/>
              </a:rPr>
              <a:t>3. Propuesta plan de trabajo a partir de los resultados del diagnóstico – diligenciar Municipios o entidades pendientes</a:t>
            </a:r>
          </a:p>
          <a:p>
            <a:pPr algn="ctr"/>
            <a:endParaRPr lang="es-CO" sz="2400" dirty="0">
              <a:latin typeface="Arial" panose="020B0604020202020204" pitchFamily="34" charset="0"/>
              <a:cs typeface="Arial" panose="020B0604020202020204" pitchFamily="34" charset="0"/>
            </a:endParaRPr>
          </a:p>
          <a:p>
            <a:endParaRPr lang="es-CO" sz="1400" dirty="0" smtClean="0"/>
          </a:p>
          <a:p>
            <a:endParaRPr lang="es-CO" sz="1400" dirty="0"/>
          </a:p>
          <a:p>
            <a:endParaRPr lang="es-CO" sz="1400" dirty="0"/>
          </a:p>
        </p:txBody>
      </p:sp>
      <p:sp>
        <p:nvSpPr>
          <p:cNvPr id="7" name="CuadroTexto 6"/>
          <p:cNvSpPr txBox="1"/>
          <p:nvPr/>
        </p:nvSpPr>
        <p:spPr>
          <a:xfrm>
            <a:off x="200982" y="199898"/>
            <a:ext cx="8476342" cy="1754326"/>
          </a:xfrm>
          <a:prstGeom prst="rect">
            <a:avLst/>
          </a:prstGeom>
          <a:noFill/>
        </p:spPr>
        <p:txBody>
          <a:bodyPr wrap="square" rtlCol="0">
            <a:spAutoFit/>
          </a:bodyPr>
          <a:lstStyle/>
          <a:p>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Comité Departamental </a:t>
            </a:r>
          </a:p>
          <a:p>
            <a:pPr marL="571500" indent="-571500">
              <a:buFontTx/>
              <a:buChar char="-"/>
            </a:pPr>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Elección Secretaría Técnica.</a:t>
            </a:r>
          </a:p>
          <a:p>
            <a:pPr marL="571500" indent="-571500">
              <a:buFontTx/>
              <a:buChar char="-"/>
            </a:pPr>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Propuesta plan de trabajo</a:t>
            </a:r>
          </a:p>
        </p:txBody>
      </p:sp>
    </p:spTree>
    <p:extLst>
      <p:ext uri="{BB962C8B-B14F-4D97-AF65-F5344CB8AC3E}">
        <p14:creationId xmlns:p14="http://schemas.microsoft.com/office/powerpoint/2010/main" val="850174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71052" y="2571560"/>
            <a:ext cx="473206" cy="2031325"/>
          </a:xfrm>
          <a:prstGeom prst="rect">
            <a:avLst/>
          </a:prstGeom>
          <a:noFill/>
        </p:spPr>
        <p:txBody>
          <a:bodyPr wrap="none" rtlCol="0">
            <a:spAutoFit/>
          </a:bodyPr>
          <a:lstStyle/>
          <a:p>
            <a:endParaRPr lang="es-CO" b="1" dirty="0" smtClean="0"/>
          </a:p>
          <a:p>
            <a:endParaRPr lang="es-CO" b="1" dirty="0" smtClean="0"/>
          </a:p>
          <a:p>
            <a:pPr algn="just"/>
            <a:endParaRPr lang="es-CO" b="1" dirty="0" smtClean="0"/>
          </a:p>
          <a:p>
            <a:pPr algn="just"/>
            <a:endParaRPr lang="es-CO" b="1" dirty="0" smtClean="0"/>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a:p>
            <a:pPr algn="just"/>
            <a:endParaRPr lang="es-CO" dirty="0"/>
          </a:p>
        </p:txBody>
      </p:sp>
      <p:sp>
        <p:nvSpPr>
          <p:cNvPr id="6" name="5 CuadroTexto"/>
          <p:cNvSpPr txBox="1"/>
          <p:nvPr/>
        </p:nvSpPr>
        <p:spPr>
          <a:xfrm>
            <a:off x="172652" y="1146838"/>
            <a:ext cx="8310074" cy="3631763"/>
          </a:xfrm>
          <a:prstGeom prst="rect">
            <a:avLst/>
          </a:prstGeom>
          <a:noFill/>
        </p:spPr>
        <p:txBody>
          <a:bodyPr wrap="square" rtlCol="0">
            <a:spAutoFit/>
          </a:bodyPr>
          <a:lstStyle/>
          <a:p>
            <a:pPr marL="342900" indent="-342900" algn="just">
              <a:buFont typeface="+mj-lt"/>
              <a:buAutoNum type="arabicPeriod"/>
            </a:pPr>
            <a:r>
              <a:rPr lang="es-MX" sz="2400" dirty="0" smtClean="0">
                <a:latin typeface="Arial" panose="020B0604020202020204" pitchFamily="34" charset="0"/>
                <a:cs typeface="Arial" panose="020B0604020202020204" pitchFamily="34" charset="0"/>
              </a:rPr>
              <a:t>Postulación y propuesta para ejercer la Secretaría Técnica;  enviar al correo:</a:t>
            </a:r>
            <a:r>
              <a:rPr lang="es-MX" sz="2000" dirty="0" smtClean="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hlinkClick r:id="rId2"/>
              </a:rPr>
              <a:t>controlinterno@cundinamarca.gov.co</a:t>
            </a:r>
            <a:endParaRPr lang="es-MX" sz="2000" dirty="0" smtClean="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a:p>
            <a:pPr algn="just"/>
            <a:r>
              <a:rPr lang="es-MX" sz="2400" dirty="0" smtClean="0">
                <a:latin typeface="Arial" panose="020B0604020202020204" pitchFamily="34" charset="0"/>
                <a:cs typeface="Arial" panose="020B0604020202020204" pitchFamily="34" charset="0"/>
              </a:rPr>
              <a:t>2. Para </a:t>
            </a:r>
            <a:r>
              <a:rPr lang="es-MX" sz="2400" dirty="0">
                <a:latin typeface="Arial" panose="020B0604020202020204" pitchFamily="34" charset="0"/>
                <a:cs typeface="Arial" panose="020B0604020202020204" pitchFamily="34" charset="0"/>
              </a:rPr>
              <a:t>la </a:t>
            </a:r>
            <a:r>
              <a:rPr lang="es-MX" sz="2400" dirty="0" smtClean="0">
                <a:latin typeface="Arial" panose="020B0604020202020204" pitchFamily="34" charset="0"/>
                <a:cs typeface="Arial" panose="020B0604020202020204" pitchFamily="34" charset="0"/>
              </a:rPr>
              <a:t>Secretaría </a:t>
            </a:r>
            <a:r>
              <a:rPr lang="es-MX" sz="2400" dirty="0">
                <a:latin typeface="Arial" panose="020B0604020202020204" pitchFamily="34" charset="0"/>
                <a:cs typeface="Arial" panose="020B0604020202020204" pitchFamily="34" charset="0"/>
              </a:rPr>
              <a:t>Técnica enviar al </a:t>
            </a:r>
            <a:r>
              <a:rPr lang="es-MX" sz="2400" dirty="0" smtClean="0">
                <a:latin typeface="Arial" panose="020B0604020202020204" pitchFamily="34" charset="0"/>
                <a:cs typeface="Arial" panose="020B0604020202020204" pitchFamily="34" charset="0"/>
              </a:rPr>
              <a:t>correo.</a:t>
            </a:r>
          </a:p>
          <a:p>
            <a:pPr algn="just"/>
            <a:endParaRPr lang="es-MX" sz="2400" dirty="0">
              <a:latin typeface="Arial" panose="020B0604020202020204" pitchFamily="34" charset="0"/>
              <a:cs typeface="Arial" panose="020B0604020202020204" pitchFamily="34" charset="0"/>
            </a:endParaRPr>
          </a:p>
          <a:p>
            <a:pPr algn="just"/>
            <a:r>
              <a:rPr lang="es-MX" sz="2400" dirty="0" smtClean="0">
                <a:latin typeface="Arial" panose="020B0604020202020204" pitchFamily="34" charset="0"/>
                <a:cs typeface="Arial" panose="020B0604020202020204" pitchFamily="34" charset="0"/>
              </a:rPr>
              <a:t>3. Propuesta plan de trabajo a partir de los resultados del diagnóstico – diligenciar Municipios o entidades pendientes</a:t>
            </a:r>
          </a:p>
          <a:p>
            <a:pPr algn="ctr"/>
            <a:endParaRPr lang="es-CO" sz="2400" dirty="0">
              <a:latin typeface="Arial" panose="020B0604020202020204" pitchFamily="34" charset="0"/>
              <a:cs typeface="Arial" panose="020B0604020202020204" pitchFamily="34" charset="0"/>
            </a:endParaRPr>
          </a:p>
          <a:p>
            <a:endParaRPr lang="es-CO" sz="1400" dirty="0" smtClean="0"/>
          </a:p>
          <a:p>
            <a:endParaRPr lang="es-CO" sz="1400" dirty="0"/>
          </a:p>
          <a:p>
            <a:endParaRPr lang="es-CO" sz="1400" dirty="0"/>
          </a:p>
        </p:txBody>
      </p:sp>
      <p:sp>
        <p:nvSpPr>
          <p:cNvPr id="7" name="CuadroTexto 6"/>
          <p:cNvSpPr txBox="1"/>
          <p:nvPr/>
        </p:nvSpPr>
        <p:spPr>
          <a:xfrm>
            <a:off x="89518" y="231085"/>
            <a:ext cx="8476342" cy="646331"/>
          </a:xfrm>
          <a:prstGeom prst="rect">
            <a:avLst/>
          </a:prstGeom>
          <a:noFill/>
        </p:spPr>
        <p:txBody>
          <a:bodyPr wrap="square" rtlCol="0">
            <a:spAutoFit/>
          </a:bodyPr>
          <a:lstStyle/>
          <a:p>
            <a:pPr algn="ctr"/>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Resultados Preliminares Diagnóstico</a:t>
            </a:r>
          </a:p>
        </p:txBody>
      </p:sp>
    </p:spTree>
    <p:extLst>
      <p:ext uri="{BB962C8B-B14F-4D97-AF65-F5344CB8AC3E}">
        <p14:creationId xmlns:p14="http://schemas.microsoft.com/office/powerpoint/2010/main" val="3832735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0844" y="135467"/>
            <a:ext cx="7213600" cy="461665"/>
          </a:xfrm>
          <a:prstGeom prst="rect">
            <a:avLst/>
          </a:prstGeom>
          <a:noFill/>
        </p:spPr>
        <p:txBody>
          <a:bodyPr wrap="square" rtlCol="0">
            <a:spAutoFit/>
          </a:bodyPr>
          <a:lstStyle/>
          <a:p>
            <a:pPr algn="ctr"/>
            <a:r>
              <a:rPr lang="es-CO" sz="2400" b="1" dirty="0" smtClean="0">
                <a:solidFill>
                  <a:srgbClr val="1CA9E9"/>
                </a:solidFill>
                <a:effectLst>
                  <a:outerShdw blurRad="38100" dist="38100" dir="2700000" algn="tl">
                    <a:srgbClr val="000000">
                      <a:alpha val="43137"/>
                    </a:srgbClr>
                  </a:outerShdw>
                </a:effectLst>
              </a:rPr>
              <a:t>RESULTADOS PRELIMINARES DIAGNÓSTICO</a:t>
            </a:r>
            <a:endParaRPr lang="es-CO" sz="2400" b="1" dirty="0">
              <a:solidFill>
                <a:srgbClr val="1CA9E9"/>
              </a:solidFill>
              <a:effectLst>
                <a:outerShdw blurRad="38100" dist="38100" dir="2700000" algn="tl">
                  <a:srgbClr val="000000">
                    <a:alpha val="43137"/>
                  </a:srgbClr>
                </a:outerShdw>
              </a:effectLst>
            </a:endParaRPr>
          </a:p>
        </p:txBody>
      </p:sp>
      <p:sp>
        <p:nvSpPr>
          <p:cNvPr id="4" name="CuadroTexto 3"/>
          <p:cNvSpPr txBox="1"/>
          <p:nvPr/>
        </p:nvSpPr>
        <p:spPr>
          <a:xfrm>
            <a:off x="397933" y="812015"/>
            <a:ext cx="8359422" cy="1323439"/>
          </a:xfrm>
          <a:prstGeom prst="rect">
            <a:avLst/>
          </a:prstGeom>
          <a:noFill/>
        </p:spPr>
        <p:txBody>
          <a:bodyPr wrap="square" rtlCol="0">
            <a:spAutoFit/>
          </a:bodyPr>
          <a:lstStyle/>
          <a:p>
            <a:pPr lvl="0" algn="just"/>
            <a:r>
              <a:rPr lang="es-ES" sz="2000" dirty="0" smtClean="0"/>
              <a:t>128 Respuestas iniciadas</a:t>
            </a:r>
          </a:p>
          <a:p>
            <a:pPr lvl="0" algn="just"/>
            <a:r>
              <a:rPr lang="es-ES" sz="2000" dirty="0" smtClean="0"/>
              <a:t>73 Finalizadas</a:t>
            </a:r>
          </a:p>
          <a:p>
            <a:pPr lvl="0" algn="just"/>
            <a:r>
              <a:rPr lang="es-ES" sz="2000" dirty="0" smtClean="0"/>
              <a:t>68 Válidas (5 respuestas repetidas)</a:t>
            </a:r>
          </a:p>
          <a:p>
            <a:pPr lvl="0" algn="just"/>
            <a:endParaRPr lang="es-CO" sz="2000" dirty="0"/>
          </a:p>
        </p:txBody>
      </p:sp>
      <p:graphicFrame>
        <p:nvGraphicFramePr>
          <p:cNvPr id="5" name="Gráfico 4"/>
          <p:cNvGraphicFramePr>
            <a:graphicFrameLocks/>
          </p:cNvGraphicFramePr>
          <p:nvPr>
            <p:extLst/>
          </p:nvPr>
        </p:nvGraphicFramePr>
        <p:xfrm>
          <a:off x="397933" y="2057399"/>
          <a:ext cx="5717822" cy="3496733"/>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6239933" y="3429000"/>
            <a:ext cx="2802467" cy="707886"/>
          </a:xfrm>
          <a:prstGeom prst="rect">
            <a:avLst/>
          </a:prstGeom>
          <a:noFill/>
        </p:spPr>
        <p:txBody>
          <a:bodyPr wrap="square" rtlCol="0">
            <a:spAutoFit/>
          </a:bodyPr>
          <a:lstStyle/>
          <a:p>
            <a:pPr marL="342900" lvl="0" indent="-342900" algn="just">
              <a:buFontTx/>
              <a:buChar char="-"/>
            </a:pPr>
            <a:r>
              <a:rPr lang="es-ES" sz="2000" dirty="0" smtClean="0"/>
              <a:t>Alcaldías: 38,7%</a:t>
            </a:r>
          </a:p>
          <a:p>
            <a:pPr marL="342900" lvl="0" indent="-342900" algn="just">
              <a:buFontTx/>
              <a:buChar char="-"/>
            </a:pPr>
            <a:r>
              <a:rPr lang="es-ES" sz="2000" dirty="0" smtClean="0"/>
              <a:t>Hospitales: 31,4%</a:t>
            </a:r>
          </a:p>
        </p:txBody>
      </p:sp>
    </p:spTree>
    <p:extLst>
      <p:ext uri="{BB962C8B-B14F-4D97-AF65-F5344CB8AC3E}">
        <p14:creationId xmlns:p14="http://schemas.microsoft.com/office/powerpoint/2010/main" val="328250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0844" y="135467"/>
            <a:ext cx="7213600" cy="461665"/>
          </a:xfrm>
          <a:prstGeom prst="rect">
            <a:avLst/>
          </a:prstGeom>
          <a:noFill/>
        </p:spPr>
        <p:txBody>
          <a:bodyPr wrap="square" rtlCol="0">
            <a:spAutoFit/>
          </a:bodyPr>
          <a:lstStyle/>
          <a:p>
            <a:pPr algn="ctr"/>
            <a:r>
              <a:rPr lang="es-CO" sz="2400" b="1" dirty="0" smtClean="0">
                <a:solidFill>
                  <a:srgbClr val="1CA9E9"/>
                </a:solidFill>
                <a:effectLst>
                  <a:outerShdw blurRad="38100" dist="38100" dir="2700000" algn="tl">
                    <a:srgbClr val="000000">
                      <a:alpha val="43137"/>
                    </a:srgbClr>
                  </a:outerShdw>
                </a:effectLst>
              </a:rPr>
              <a:t>RESULTADOS PRELIMINARES DIAGNÓSTICO</a:t>
            </a:r>
            <a:endParaRPr lang="es-CO" sz="2400" b="1" dirty="0">
              <a:solidFill>
                <a:srgbClr val="1CA9E9"/>
              </a:solidFill>
              <a:effectLst>
                <a:outerShdw blurRad="38100" dist="38100" dir="2700000" algn="tl">
                  <a:srgbClr val="000000">
                    <a:alpha val="43137"/>
                  </a:srgbClr>
                </a:outerShdw>
              </a:effectLst>
            </a:endParaRPr>
          </a:p>
        </p:txBody>
      </p:sp>
      <p:sp>
        <p:nvSpPr>
          <p:cNvPr id="4" name="CuadroTexto 3"/>
          <p:cNvSpPr txBox="1"/>
          <p:nvPr/>
        </p:nvSpPr>
        <p:spPr>
          <a:xfrm>
            <a:off x="397933" y="812015"/>
            <a:ext cx="8359422" cy="5201424"/>
          </a:xfrm>
          <a:prstGeom prst="rect">
            <a:avLst/>
          </a:prstGeom>
          <a:noFill/>
        </p:spPr>
        <p:txBody>
          <a:bodyPr wrap="square" rtlCol="0">
            <a:spAutoFit/>
          </a:bodyPr>
          <a:lstStyle/>
          <a:p>
            <a:pPr marL="342900" lvl="0" indent="-342900" algn="just">
              <a:buFontTx/>
              <a:buChar char="-"/>
            </a:pPr>
            <a:r>
              <a:rPr lang="es-ES" sz="2400" dirty="0" smtClean="0"/>
              <a:t>El 70% de las entidades tienen oficina de control interno</a:t>
            </a:r>
          </a:p>
          <a:p>
            <a:pPr marL="342900" lvl="0" indent="-342900" algn="just">
              <a:buFontTx/>
              <a:buChar char="-"/>
            </a:pPr>
            <a:r>
              <a:rPr lang="es-ES" sz="2400" dirty="0" smtClean="0"/>
              <a:t>El 73% de las entidades tiene creado el cargo de jefe de oficina de control interno</a:t>
            </a:r>
          </a:p>
          <a:p>
            <a:pPr marL="342900" lvl="0" indent="-342900" algn="just">
              <a:buFontTx/>
              <a:buChar char="-"/>
            </a:pPr>
            <a:r>
              <a:rPr lang="es-ES" sz="2400" dirty="0" smtClean="0"/>
              <a:t>El 34% de las entidades no tienen jefe de control interno actualmente</a:t>
            </a:r>
          </a:p>
          <a:p>
            <a:pPr marL="342900" lvl="0" indent="-342900" algn="just">
              <a:buFontTx/>
              <a:buChar char="-"/>
            </a:pPr>
            <a:r>
              <a:rPr lang="es-ES" sz="2400" dirty="0" smtClean="0"/>
              <a:t>Dos entidades no tienen comité institucional de control interno</a:t>
            </a:r>
          </a:p>
          <a:p>
            <a:pPr marL="342900" lvl="0" indent="-342900" algn="just">
              <a:buFontTx/>
              <a:buChar char="-"/>
            </a:pPr>
            <a:r>
              <a:rPr lang="es-ES" sz="2400" dirty="0" smtClean="0"/>
              <a:t>En 13 entidades </a:t>
            </a:r>
            <a:r>
              <a:rPr lang="es-CO" sz="2400" dirty="0"/>
              <a:t>el comité institucional de coordinación de control interno </a:t>
            </a:r>
            <a:r>
              <a:rPr lang="es-CO" sz="2400" dirty="0" smtClean="0"/>
              <a:t>no se </a:t>
            </a:r>
            <a:r>
              <a:rPr lang="es-CO" sz="2400" dirty="0"/>
              <a:t>encuentra </a:t>
            </a:r>
            <a:r>
              <a:rPr lang="es-CO" sz="2400" dirty="0" smtClean="0"/>
              <a:t>actualizado</a:t>
            </a:r>
          </a:p>
          <a:p>
            <a:pPr marL="342900" lvl="0" indent="-342900" algn="just">
              <a:buFontTx/>
              <a:buChar char="-"/>
            </a:pPr>
            <a:r>
              <a:rPr lang="es-CO" sz="2400" dirty="0" smtClean="0"/>
              <a:t>En 4 entidades en comité no se reunió durante el 2017</a:t>
            </a:r>
          </a:p>
          <a:p>
            <a:pPr marL="342900" lvl="0" indent="-342900" algn="just">
              <a:buFontTx/>
              <a:buChar char="-"/>
            </a:pPr>
            <a:r>
              <a:rPr lang="es-CO" sz="2400" dirty="0" smtClean="0"/>
              <a:t>Existen 12 entidades que no tienen documentado un proceso de evaluación y seguimiento.</a:t>
            </a:r>
          </a:p>
          <a:p>
            <a:pPr marL="342900" lvl="0" indent="-342900" algn="just">
              <a:buFontTx/>
              <a:buChar char="-"/>
            </a:pPr>
            <a:r>
              <a:rPr lang="es-ES" sz="2400" dirty="0" smtClean="0"/>
              <a:t>En 11 entidades no se ha dado inicio a la verificación de las herramientas de autodiagnóstico del MIPG</a:t>
            </a:r>
          </a:p>
          <a:p>
            <a:pPr lvl="0" algn="just"/>
            <a:endParaRPr lang="es-CO" sz="2000" dirty="0"/>
          </a:p>
        </p:txBody>
      </p:sp>
    </p:spTree>
    <p:extLst>
      <p:ext uri="{BB962C8B-B14F-4D97-AF65-F5344CB8AC3E}">
        <p14:creationId xmlns:p14="http://schemas.microsoft.com/office/powerpoint/2010/main" val="4045730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0844" y="135467"/>
            <a:ext cx="7213600" cy="461665"/>
          </a:xfrm>
          <a:prstGeom prst="rect">
            <a:avLst/>
          </a:prstGeom>
          <a:noFill/>
        </p:spPr>
        <p:txBody>
          <a:bodyPr wrap="square" rtlCol="0">
            <a:spAutoFit/>
          </a:bodyPr>
          <a:lstStyle/>
          <a:p>
            <a:pPr algn="ctr"/>
            <a:r>
              <a:rPr lang="es-CO" sz="2400" b="1" dirty="0" smtClean="0">
                <a:solidFill>
                  <a:srgbClr val="1CA9E9"/>
                </a:solidFill>
                <a:effectLst>
                  <a:outerShdw blurRad="38100" dist="38100" dir="2700000" algn="tl">
                    <a:srgbClr val="000000">
                      <a:alpha val="43137"/>
                    </a:srgbClr>
                  </a:outerShdw>
                </a:effectLst>
              </a:rPr>
              <a:t>RECOMENDACIONES</a:t>
            </a:r>
            <a:endParaRPr lang="es-CO" sz="2400" b="1" dirty="0">
              <a:solidFill>
                <a:srgbClr val="1CA9E9"/>
              </a:solidFill>
              <a:effectLst>
                <a:outerShdw blurRad="38100" dist="38100" dir="2700000" algn="tl">
                  <a:srgbClr val="000000">
                    <a:alpha val="43137"/>
                  </a:srgbClr>
                </a:outerShdw>
              </a:effectLst>
            </a:endParaRPr>
          </a:p>
        </p:txBody>
      </p:sp>
      <p:sp>
        <p:nvSpPr>
          <p:cNvPr id="4" name="CuadroTexto 3"/>
          <p:cNvSpPr txBox="1"/>
          <p:nvPr/>
        </p:nvSpPr>
        <p:spPr>
          <a:xfrm>
            <a:off x="397933" y="812015"/>
            <a:ext cx="8359422" cy="3785652"/>
          </a:xfrm>
          <a:prstGeom prst="rect">
            <a:avLst/>
          </a:prstGeom>
          <a:noFill/>
        </p:spPr>
        <p:txBody>
          <a:bodyPr wrap="square" rtlCol="0">
            <a:spAutoFit/>
          </a:bodyPr>
          <a:lstStyle/>
          <a:p>
            <a:pPr marL="342900" lvl="0" indent="-342900" algn="just">
              <a:buFontTx/>
              <a:buChar char="-"/>
            </a:pPr>
            <a:r>
              <a:rPr lang="es-CO" sz="2400" dirty="0" smtClean="0"/>
              <a:t>Diligenciar el diagnóstico si aún no lo ha realizado</a:t>
            </a:r>
          </a:p>
          <a:p>
            <a:pPr marL="342900" lvl="0" indent="-342900" algn="just">
              <a:buFontTx/>
              <a:buChar char="-"/>
            </a:pPr>
            <a:r>
              <a:rPr lang="es-CO" sz="2400" dirty="0" smtClean="0"/>
              <a:t>Las entidades que ya la diligenciaron no requieren diligenciarla otra vez.</a:t>
            </a:r>
          </a:p>
          <a:p>
            <a:pPr marL="342900" lvl="0" indent="-342900" algn="just">
              <a:buFontTx/>
              <a:buChar char="-"/>
            </a:pPr>
            <a:r>
              <a:rPr lang="es-CO" sz="2400" dirty="0" smtClean="0"/>
              <a:t>Al diligenciar incluir el nombre completo de la entidad</a:t>
            </a:r>
          </a:p>
          <a:p>
            <a:pPr marL="342900" lvl="0" indent="-342900" algn="just">
              <a:buFontTx/>
              <a:buChar char="-"/>
            </a:pPr>
            <a:r>
              <a:rPr lang="es-CO" sz="2400" dirty="0" smtClean="0"/>
              <a:t>Cualquier inquietud consultar a la Oficina de Control Interno de la Gobernación de Cundinamarca</a:t>
            </a:r>
          </a:p>
          <a:p>
            <a:pPr marL="342900" lvl="0" indent="-342900" algn="just">
              <a:buFontTx/>
              <a:buChar char="-"/>
            </a:pPr>
            <a:r>
              <a:rPr lang="es-CO" sz="2400" dirty="0" smtClean="0"/>
              <a:t>La información obtenida será utilizada para determinar en qué requieren apoyo las oficinas de control interno en el departamento y así el Comité Departamental de Auditoría pueda orientar su gestión.</a:t>
            </a:r>
            <a:endParaRPr lang="es-ES" sz="2400" dirty="0" smtClean="0"/>
          </a:p>
        </p:txBody>
      </p:sp>
    </p:spTree>
    <p:extLst>
      <p:ext uri="{BB962C8B-B14F-4D97-AF65-F5344CB8AC3E}">
        <p14:creationId xmlns:p14="http://schemas.microsoft.com/office/powerpoint/2010/main" val="159226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776" y="128447"/>
            <a:ext cx="8647287" cy="553998"/>
          </a:xfrm>
          <a:prstGeom prst="rect">
            <a:avLst/>
          </a:prstGeom>
          <a:noFill/>
        </p:spPr>
        <p:txBody>
          <a:bodyPr wrap="square" rtlCol="0">
            <a:spAutoFit/>
          </a:bodyPr>
          <a:lstStyle/>
          <a:p>
            <a:pPr algn="ctr">
              <a:spcBef>
                <a:spcPct val="0"/>
              </a:spcBef>
            </a:pPr>
            <a:r>
              <a:rPr lang="es-MX" sz="3000" b="1" dirty="0" smtClean="0">
                <a:solidFill>
                  <a:srgbClr val="0070C0"/>
                </a:solidFill>
                <a:effectLst>
                  <a:outerShdw blurRad="38100" dist="38100" dir="2700000" algn="tl">
                    <a:srgbClr val="000000">
                      <a:alpha val="43137"/>
                    </a:srgbClr>
                  </a:outerShdw>
                </a:effectLst>
                <a:latin typeface="+mj-lt"/>
                <a:ea typeface="+mj-ea"/>
                <a:cs typeface="+mj-cs"/>
                <a:hlinkClick r:id="rId2"/>
              </a:rPr>
              <a:t>Página web Oficina de Control Interno</a:t>
            </a:r>
            <a:endParaRPr lang="es-MX" sz="3000" b="1" dirty="0" smtClean="0">
              <a:solidFill>
                <a:srgbClr val="0070C0"/>
              </a:solidFill>
              <a:effectLst>
                <a:outerShdw blurRad="38100" dist="38100" dir="2700000" algn="tl">
                  <a:srgbClr val="000000">
                    <a:alpha val="43137"/>
                  </a:srgbClr>
                </a:outerShdw>
              </a:effectLst>
              <a:latin typeface="+mj-lt"/>
              <a:ea typeface="+mj-ea"/>
              <a:cs typeface="+mj-cs"/>
            </a:endParaRPr>
          </a:p>
        </p:txBody>
      </p:sp>
      <p:pic>
        <p:nvPicPr>
          <p:cNvPr id="3" name="Imagen 2"/>
          <p:cNvPicPr>
            <a:picLocks noChangeAspect="1"/>
          </p:cNvPicPr>
          <p:nvPr/>
        </p:nvPicPr>
        <p:blipFill rotWithShape="1">
          <a:blip r:embed="rId3"/>
          <a:srcRect l="12184" t="12450" r="12965" b="11756"/>
          <a:stretch/>
        </p:blipFill>
        <p:spPr>
          <a:xfrm>
            <a:off x="453933" y="682445"/>
            <a:ext cx="8098972" cy="4610743"/>
          </a:xfrm>
          <a:prstGeom prst="rect">
            <a:avLst/>
          </a:prstGeom>
        </p:spPr>
      </p:pic>
      <p:sp>
        <p:nvSpPr>
          <p:cNvPr id="7" name="CuadroTexto 6"/>
          <p:cNvSpPr txBox="1"/>
          <p:nvPr/>
        </p:nvSpPr>
        <p:spPr>
          <a:xfrm>
            <a:off x="179776" y="5293188"/>
            <a:ext cx="8476342" cy="646331"/>
          </a:xfrm>
          <a:prstGeom prst="rect">
            <a:avLst/>
          </a:prstGeom>
          <a:noFill/>
        </p:spPr>
        <p:txBody>
          <a:bodyPr wrap="square" rtlCol="0">
            <a:spAutoFit/>
          </a:bodyPr>
          <a:lstStyle/>
          <a:p>
            <a:pPr algn="ctr"/>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Twitter: @</a:t>
            </a:r>
            <a:r>
              <a:rPr lang="es-CO" sz="3600" b="1" u="sng" dirty="0" err="1" smtClean="0">
                <a:solidFill>
                  <a:srgbClr val="0070C0"/>
                </a:solidFill>
                <a:effectLst>
                  <a:outerShdw blurRad="38100" dist="38100" dir="2700000" algn="tl">
                    <a:srgbClr val="000000">
                      <a:alpha val="43137"/>
                    </a:srgbClr>
                  </a:outerShdw>
                </a:effectLst>
                <a:latin typeface="+mj-lt"/>
                <a:ea typeface="+mj-ea"/>
                <a:cs typeface="+mj-cs"/>
              </a:rPr>
              <a:t>controlintcund</a:t>
            </a:r>
            <a:endParaRPr lang="es-ES" sz="3600" b="1" u="sng" dirty="0">
              <a:solidFill>
                <a:srgbClr val="FF0000"/>
              </a:solidFill>
              <a:effectLst>
                <a:outerShdw blurRad="38100" dist="38100" dir="2700000" algn="tl">
                  <a:srgbClr val="000000">
                    <a:alpha val="43137"/>
                  </a:srgbClr>
                </a:outerShdw>
              </a:effectLst>
              <a:latin typeface="+mj-lt"/>
              <a:ea typeface="+mj-ea"/>
              <a:cs typeface="+mj-cs"/>
            </a:endParaRPr>
          </a:p>
        </p:txBody>
      </p:sp>
      <p:sp>
        <p:nvSpPr>
          <p:cNvPr id="6" name="AutoShape 2" descr="https://www.educativa.com/wp-content/uploads/2014/01/twitterenformacio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013445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8514" y="4007261"/>
            <a:ext cx="8606972" cy="584775"/>
          </a:xfrm>
          <a:prstGeom prst="rect">
            <a:avLst/>
          </a:prstGeom>
          <a:noFill/>
        </p:spPr>
        <p:txBody>
          <a:bodyPr wrap="square" rtlCol="0">
            <a:spAutoFit/>
          </a:bodyPr>
          <a:lstStyle/>
          <a:p>
            <a:pPr algn="r">
              <a:spcBef>
                <a:spcPct val="0"/>
              </a:spcBef>
            </a:pPr>
            <a:r>
              <a:rPr lang="es-ES" sz="3200" b="1" dirty="0" smtClean="0">
                <a:effectLst>
                  <a:outerShdw blurRad="38100" dist="38100" dir="2700000" algn="tl">
                    <a:srgbClr val="000000">
                      <a:alpha val="43137"/>
                    </a:srgbClr>
                  </a:outerShdw>
                </a:effectLst>
                <a:latin typeface="+mj-lt"/>
                <a:ea typeface="+mj-ea"/>
                <a:cs typeface="+mj-cs"/>
              </a:rPr>
              <a:t>Gobernanza y Fomento Cultura del Control</a:t>
            </a:r>
          </a:p>
        </p:txBody>
      </p:sp>
    </p:spTree>
    <p:extLst>
      <p:ext uri="{BB962C8B-B14F-4D97-AF65-F5344CB8AC3E}">
        <p14:creationId xmlns:p14="http://schemas.microsoft.com/office/powerpoint/2010/main" val="1170255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84747" y="1468103"/>
            <a:ext cx="7840639" cy="3416320"/>
          </a:xfrm>
          <a:prstGeom prst="rect">
            <a:avLst/>
          </a:prstGeom>
        </p:spPr>
        <p:txBody>
          <a:bodyPr wrap="square">
            <a:spAutoFit/>
          </a:bodyPr>
          <a:lstStyle/>
          <a:p>
            <a:pPr algn="ctr"/>
            <a:r>
              <a:rPr lang="es-ES_tradnl" sz="5400" dirty="0" smtClean="0">
                <a:solidFill>
                  <a:schemeClr val="tx2"/>
                </a:solidFill>
                <a:latin typeface="Arial Black" panose="020B0A04020102020204" pitchFamily="34" charset="0"/>
              </a:rPr>
              <a:t>Fortalecimiento y Mejora Continua </a:t>
            </a:r>
          </a:p>
          <a:p>
            <a:pPr algn="ctr"/>
            <a:r>
              <a:rPr lang="es-ES_tradnl" sz="5400" dirty="0" smtClean="0">
                <a:solidFill>
                  <a:schemeClr val="tx2"/>
                </a:solidFill>
                <a:latin typeface="Arial Black" panose="020B0A04020102020204" pitchFamily="34" charset="0"/>
              </a:rPr>
              <a:t>Oficinas de Control Interno </a:t>
            </a:r>
          </a:p>
        </p:txBody>
      </p:sp>
    </p:spTree>
    <p:extLst>
      <p:ext uri="{BB962C8B-B14F-4D97-AF65-F5344CB8AC3E}">
        <p14:creationId xmlns:p14="http://schemas.microsoft.com/office/powerpoint/2010/main" val="1204567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8514" y="119886"/>
            <a:ext cx="8606972" cy="646331"/>
          </a:xfrm>
          <a:prstGeom prst="rect">
            <a:avLst/>
          </a:prstGeom>
          <a:noFill/>
        </p:spPr>
        <p:txBody>
          <a:bodyPr wrap="square" rtlCol="0">
            <a:spAutoFit/>
          </a:bodyPr>
          <a:lstStyle/>
          <a:p>
            <a:pPr>
              <a:spcBef>
                <a:spcPct val="0"/>
              </a:spcBef>
            </a:pPr>
            <a:r>
              <a:rPr lang="es-MX" sz="3600" b="1" u="sng" dirty="0" smtClean="0">
                <a:solidFill>
                  <a:schemeClr val="tx2"/>
                </a:solidFill>
                <a:effectLst>
                  <a:outerShdw blurRad="38100" dist="38100" dir="2700000" algn="tl">
                    <a:srgbClr val="000000">
                      <a:alpha val="43137"/>
                    </a:srgbClr>
                  </a:outerShdw>
                </a:effectLst>
                <a:latin typeface="+mj-lt"/>
                <a:ea typeface="+mj-ea"/>
                <a:cs typeface="+mj-cs"/>
              </a:rPr>
              <a:t>Equipo de Trabajo</a:t>
            </a:r>
            <a:endParaRPr lang="es-ES" sz="3600" b="1" u="sng" dirty="0">
              <a:solidFill>
                <a:schemeClr val="tx2"/>
              </a:solidFill>
              <a:effectLst>
                <a:outerShdw blurRad="38100" dist="38100" dir="2700000" algn="tl">
                  <a:srgbClr val="000000">
                    <a:alpha val="43137"/>
                  </a:srgbClr>
                </a:outerShdw>
              </a:effectLst>
              <a:latin typeface="+mj-lt"/>
              <a:ea typeface="+mj-ea"/>
              <a:cs typeface="+mj-cs"/>
            </a:endParaRPr>
          </a:p>
        </p:txBody>
      </p:sp>
      <p:graphicFrame>
        <p:nvGraphicFramePr>
          <p:cNvPr id="4" name="Tabla 3"/>
          <p:cNvGraphicFramePr>
            <a:graphicFrameLocks noGrp="1"/>
          </p:cNvGraphicFramePr>
          <p:nvPr>
            <p:extLst>
              <p:ext uri="{D42A27DB-BD31-4B8C-83A1-F6EECF244321}">
                <p14:modId xmlns:p14="http://schemas.microsoft.com/office/powerpoint/2010/main" val="588233788"/>
              </p:ext>
            </p:extLst>
          </p:nvPr>
        </p:nvGraphicFramePr>
        <p:xfrm>
          <a:off x="841830" y="1553025"/>
          <a:ext cx="7184570" cy="4337377"/>
        </p:xfrm>
        <a:graphic>
          <a:graphicData uri="http://schemas.openxmlformats.org/drawingml/2006/table">
            <a:tbl>
              <a:tblPr firstRow="1" firstCol="1" bandRow="1">
                <a:tableStyleId>{5C22544A-7EE6-4342-B048-85BDC9FD1C3A}</a:tableStyleId>
              </a:tblPr>
              <a:tblGrid>
                <a:gridCol w="3665530"/>
                <a:gridCol w="3519040"/>
              </a:tblGrid>
              <a:tr h="196468">
                <a:tc gridSpan="2">
                  <a:txBody>
                    <a:bodyPr/>
                    <a:lstStyle/>
                    <a:p>
                      <a:pPr algn="ctr">
                        <a:lnSpc>
                          <a:spcPct val="107000"/>
                        </a:lnSpc>
                        <a:spcAft>
                          <a:spcPts val="0"/>
                        </a:spcAft>
                      </a:pPr>
                      <a:r>
                        <a:rPr lang="es-CO" sz="1400" dirty="0">
                          <a:effectLst/>
                        </a:rPr>
                        <a:t>Equipo Trabajo Control  Interno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r>
              <a:tr h="196468">
                <a:tc>
                  <a:txBody>
                    <a:bodyPr/>
                    <a:lstStyle/>
                    <a:p>
                      <a:pPr algn="ctr">
                        <a:lnSpc>
                          <a:spcPct val="107000"/>
                        </a:lnSpc>
                        <a:spcAft>
                          <a:spcPts val="0"/>
                        </a:spcAft>
                      </a:pPr>
                      <a:r>
                        <a:rPr lang="es-CO" sz="1400" dirty="0">
                          <a:effectLst/>
                        </a:rPr>
                        <a:t>Funcionario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dirty="0">
                          <a:effectLst/>
                        </a:rPr>
                        <a:t>Correo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dirty="0">
                          <a:effectLst/>
                        </a:rPr>
                        <a:t>Adalgiza Alvarez Yepes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dirty="0">
                          <a:effectLst/>
                        </a:rPr>
                        <a:t>adalgiza.alvarez@cundinamarca.gov.co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Camila Andrea Avila Millan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camila.avila@cundinamarca.gov.co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Clara Alejandra Rico Gonzalez</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alejandra.rico@cundinamarca.gov.co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Fernando Garcia Rincon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742950" algn="l"/>
                        </a:tabLst>
                      </a:pPr>
                      <a:r>
                        <a:rPr lang="es-CO" sz="1400">
                          <a:effectLst/>
                        </a:rPr>
                        <a:t>fernando.garcia@cundinamarca.gov.co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Harvey Hernando Mora Sanchez</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harvey.mora@cundinamarca.gov.co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Jairo Alfredo Sanchez Diaz</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jairo.sanchez@cundinamarca.gov.co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Luis Alberto Cuervo Pedraza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luis.cuervo@cundinamarca.gov.co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Mario Daniel Barbosa Rodriguez</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mario.barbosa@cundinamarca.gov.co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Maria Elena Zamudio Rodriguez</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maria.zamudio@cundinamarca.gov.co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Martha Cecilia Gallego Cardona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martha.gallego@cundinamarca.gov.co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Nilce Carolina Medina Medina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nilce.medina@cundinamarca.gov.co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Ramiro de Jesus Rodriguez Jimenez</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ramiro.rodriguez@cundinamarca.gov.co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Rocio Bolaños Silva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rocio.bolanos@cundinamarca.gov.co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Yody Magnolia Garcia Gomez</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yody.garcia@cundinamarca.gov.co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Fanny Sabogal Agudelo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fanny.sabogal@cundinamarca.gov.co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Martha Yessenia Garcia Mejia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a:effectLst/>
                        </a:rPr>
                        <a:t>marthayessenia.garcia@cundinamarca.gov.co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400">
                          <a:effectLst/>
                        </a:rPr>
                        <a:t>Omar Daniel Ortiz Ortiz</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400" dirty="0">
                          <a:effectLst/>
                        </a:rPr>
                        <a:t>omar.ortiz@cundinamarca.gov.co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585649782"/>
              </p:ext>
            </p:extLst>
          </p:nvPr>
        </p:nvGraphicFramePr>
        <p:xfrm>
          <a:off x="841830" y="889002"/>
          <a:ext cx="7184570" cy="533065"/>
        </p:xfrm>
        <a:graphic>
          <a:graphicData uri="http://schemas.openxmlformats.org/drawingml/2006/table">
            <a:tbl>
              <a:tblPr firstRow="1" firstCol="1" bandRow="1">
                <a:tableStyleId>{5C22544A-7EE6-4342-B048-85BDC9FD1C3A}</a:tableStyleId>
              </a:tblPr>
              <a:tblGrid>
                <a:gridCol w="3665530"/>
                <a:gridCol w="3519040"/>
              </a:tblGrid>
              <a:tr h="272143">
                <a:tc gridSpan="2">
                  <a:txBody>
                    <a:bodyPr/>
                    <a:lstStyle/>
                    <a:p>
                      <a:pPr algn="ctr">
                        <a:lnSpc>
                          <a:spcPct val="107000"/>
                        </a:lnSpc>
                        <a:spcAft>
                          <a:spcPts val="0"/>
                        </a:spcAft>
                      </a:pPr>
                      <a:r>
                        <a:rPr lang="es-CO" sz="1600" dirty="0" smtClean="0">
                          <a:effectLst/>
                        </a:rPr>
                        <a:t>Jefe de Control Interno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6468">
                <a:tc>
                  <a:txBody>
                    <a:bodyPr/>
                    <a:lstStyle/>
                    <a:p>
                      <a:pPr algn="ctr">
                        <a:lnSpc>
                          <a:spcPct val="107000"/>
                        </a:lnSpc>
                        <a:spcAft>
                          <a:spcPts val="0"/>
                        </a:spcAft>
                      </a:pPr>
                      <a:r>
                        <a:rPr lang="es-CO" sz="1600" dirty="0" smtClean="0">
                          <a:effectLst/>
                        </a:rPr>
                        <a:t>Yoana Marcela Aguirre Torres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600" dirty="0" smtClean="0">
                          <a:effectLst/>
                        </a:rPr>
                        <a:t>yoana.aguirre@cundinamarca.gov.co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73554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48519" y="1604581"/>
            <a:ext cx="7840639" cy="2585323"/>
          </a:xfrm>
          <a:prstGeom prst="rect">
            <a:avLst/>
          </a:prstGeom>
        </p:spPr>
        <p:txBody>
          <a:bodyPr wrap="square">
            <a:spAutoFit/>
          </a:bodyPr>
          <a:lstStyle/>
          <a:p>
            <a:pPr algn="ctr"/>
            <a:endParaRPr lang="es-ES_tradnl" sz="5400" dirty="0">
              <a:solidFill>
                <a:schemeClr val="tx2"/>
              </a:solidFill>
              <a:latin typeface="Arial Black" panose="020B0A04020102020204" pitchFamily="34" charset="0"/>
            </a:endParaRPr>
          </a:p>
          <a:p>
            <a:pPr algn="ctr"/>
            <a:r>
              <a:rPr lang="es-ES_tradnl" sz="5400" dirty="0" smtClean="0">
                <a:solidFill>
                  <a:schemeClr val="tx2"/>
                </a:solidFill>
                <a:latin typeface="Arial Black" panose="020B0A04020102020204" pitchFamily="34" charset="0"/>
              </a:rPr>
              <a:t>La Confianza y el Capital Social</a:t>
            </a:r>
            <a:endParaRPr lang="es-ES_tradnl" sz="54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218271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3232"/>
            <a:ext cx="7886700" cy="994172"/>
          </a:xfrm>
        </p:spPr>
        <p:txBody>
          <a:bodyPr/>
          <a:lstStyle/>
          <a:p>
            <a:pPr algn="ctr"/>
            <a:r>
              <a:rPr lang="es-CO" altLang="es-CO" b="1" dirty="0" smtClean="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El Capital Social</a:t>
            </a:r>
            <a:endParaRPr lang="es-CO"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2688" y="2737246"/>
            <a:ext cx="8238624" cy="3263504"/>
          </a:xfrm>
        </p:spPr>
        <p:txBody>
          <a:bodyPr>
            <a:normAutofit/>
          </a:bodyPr>
          <a:lstStyle/>
          <a:p>
            <a:pPr marL="0" indent="0" algn="ctr">
              <a:buNone/>
            </a:pPr>
            <a:r>
              <a:rPr lang="es-ES" sz="2700" dirty="0">
                <a:latin typeface="Arial" panose="020B0604020202020204" pitchFamily="34" charset="0"/>
                <a:cs typeface="Arial" panose="020B0604020202020204" pitchFamily="34" charset="0"/>
              </a:rPr>
              <a:t>El Capital Social se</a:t>
            </a:r>
            <a:r>
              <a:rPr lang="es-CO" sz="2700" dirty="0">
                <a:latin typeface="Arial" panose="020B0604020202020204" pitchFamily="34" charset="0"/>
                <a:cs typeface="Arial" panose="020B0604020202020204" pitchFamily="34" charset="0"/>
              </a:rPr>
              <a:t> fundamenta como la generación de confianza institucional a partir de la percepción que los ciudadanos tienen con referencia a la capacidad institucional para ayudarles a resolver problemas de orden social.</a:t>
            </a:r>
          </a:p>
          <a:p>
            <a:pPr marL="0" indent="0" algn="r">
              <a:buNone/>
            </a:pPr>
            <a:r>
              <a:rPr lang="es-CO" sz="1800" b="1" dirty="0">
                <a:solidFill>
                  <a:srgbClr val="0070C0"/>
                </a:solidFill>
                <a:latin typeface="Arial" panose="020B0604020202020204" pitchFamily="34" charset="0"/>
                <a:cs typeface="Arial" panose="020B0604020202020204" pitchFamily="34" charset="0"/>
              </a:rPr>
              <a:t>(Adam and </a:t>
            </a:r>
            <a:r>
              <a:rPr lang="es-CO" sz="1800" b="1" dirty="0" err="1">
                <a:solidFill>
                  <a:srgbClr val="0070C0"/>
                </a:solidFill>
                <a:latin typeface="Arial" panose="020B0604020202020204" pitchFamily="34" charset="0"/>
                <a:cs typeface="Arial" panose="020B0604020202020204" pitchFamily="34" charset="0"/>
              </a:rPr>
              <a:t>Roncevic</a:t>
            </a:r>
            <a:r>
              <a:rPr lang="es-CO" sz="1800" b="1" dirty="0">
                <a:solidFill>
                  <a:srgbClr val="0070C0"/>
                </a:solidFill>
                <a:latin typeface="Arial" panose="020B0604020202020204" pitchFamily="34" charset="0"/>
                <a:cs typeface="Arial" panose="020B0604020202020204" pitchFamily="34" charset="0"/>
              </a:rPr>
              <a:t> 2003)</a:t>
            </a:r>
          </a:p>
        </p:txBody>
      </p:sp>
    </p:spTree>
    <p:extLst>
      <p:ext uri="{BB962C8B-B14F-4D97-AF65-F5344CB8AC3E}">
        <p14:creationId xmlns:p14="http://schemas.microsoft.com/office/powerpoint/2010/main" val="1070250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545432" y="2055088"/>
            <a:ext cx="79095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defTabSz="685800" eaLnBrk="0" fontAlgn="base" hangingPunct="0">
              <a:spcAft>
                <a:spcPct val="0"/>
              </a:spcAft>
            </a:pPr>
            <a:r>
              <a:rPr lang="es-CO" altLang="es-CO" sz="36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La Confianza Institucional</a:t>
            </a:r>
            <a:endParaRPr lang="es-ES" altLang="es-CO" sz="36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6242661" y="4900326"/>
            <a:ext cx="1762021" cy="369332"/>
          </a:xfrm>
          <a:prstGeom prst="rect">
            <a:avLst/>
          </a:prstGeom>
        </p:spPr>
        <p:txBody>
          <a:bodyPr wrap="none">
            <a:spAutoFit/>
          </a:bodyPr>
          <a:lstStyle/>
          <a:p>
            <a:r>
              <a:rPr lang="es-CO"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(Putnam 1993)</a:t>
            </a:r>
            <a:endParaRPr lang="es-CO" b="1" dirty="0">
              <a:solidFill>
                <a:schemeClr val="accent1">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331270" y="2681335"/>
            <a:ext cx="8337884" cy="2169825"/>
          </a:xfrm>
          <a:prstGeom prst="rect">
            <a:avLst/>
          </a:prstGeom>
          <a:noFill/>
        </p:spPr>
        <p:txBody>
          <a:bodyPr wrap="square" rtlCol="0">
            <a:spAutoFit/>
          </a:bodyPr>
          <a:lstStyle/>
          <a:p>
            <a:pPr algn="ctr"/>
            <a:r>
              <a:rPr lang="es-ES" altLang="es-CO" sz="2700" dirty="0">
                <a:latin typeface="Arial" panose="020B0604020202020204" pitchFamily="34" charset="0"/>
                <a:ea typeface="Times New Roman" panose="02020603050405020304" pitchFamily="18" charset="0"/>
                <a:cs typeface="Arial" panose="020B0604020202020204" pitchFamily="34" charset="0"/>
              </a:rPr>
              <a:t>Cuando el nivel de confianza en el gobierno es bajo, el gobierno no puede proporcionar servicios, ya que los objetivos de las políticas y el proceso de implementaciones no son completamente comprendidos por la gente.</a:t>
            </a:r>
            <a:r>
              <a:rPr lang="es-CO" altLang="es-CO" sz="1350" dirty="0">
                <a:latin typeface="Arial" panose="020B0604020202020204" pitchFamily="34" charset="0"/>
                <a:cs typeface="Arial" panose="020B0604020202020204" pitchFamily="34" charset="0"/>
              </a:rPr>
              <a:t> </a:t>
            </a:r>
            <a:endParaRPr lang="es-CO" sz="2700" dirty="0"/>
          </a:p>
        </p:txBody>
      </p:sp>
    </p:spTree>
    <p:extLst>
      <p:ext uri="{BB962C8B-B14F-4D97-AF65-F5344CB8AC3E}">
        <p14:creationId xmlns:p14="http://schemas.microsoft.com/office/powerpoint/2010/main" val="743339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3493"/>
            <a:ext cx="4333875" cy="1221581"/>
          </a:xfrm>
        </p:spPr>
        <p:txBody>
          <a:bodyPr>
            <a:noAutofit/>
          </a:bodyPr>
          <a:lstStyle/>
          <a:p>
            <a:pPr marL="0" indent="0" algn="ctr">
              <a:buNone/>
            </a:pPr>
            <a:r>
              <a:rPr lang="es-ES" sz="2700" b="1" dirty="0">
                <a:latin typeface="Arial" panose="020B0604020202020204" pitchFamily="34" charset="0"/>
                <a:cs typeface="Arial" panose="020B0604020202020204" pitchFamily="34" charset="0"/>
              </a:rPr>
              <a:t>Control interno </a:t>
            </a:r>
            <a:r>
              <a:rPr lang="es-ES" sz="2700" dirty="0">
                <a:latin typeface="Arial" panose="020B0604020202020204" pitchFamily="34" charset="0"/>
                <a:cs typeface="Arial" panose="020B0604020202020204" pitchFamily="34" charset="0"/>
              </a:rPr>
              <a:t>tiene la responsabilidad de </a:t>
            </a:r>
            <a:r>
              <a:rPr lang="es-CO" sz="2700" dirty="0">
                <a:latin typeface="Arial" panose="020B0604020202020204" pitchFamily="34" charset="0"/>
                <a:cs typeface="Arial" panose="020B0604020202020204" pitchFamily="34" charset="0"/>
              </a:rPr>
              <a:t> desarrollar </a:t>
            </a:r>
            <a:r>
              <a:rPr lang="es-CO" sz="2700" dirty="0">
                <a:solidFill>
                  <a:srgbClr val="0070C0"/>
                </a:solidFill>
                <a:latin typeface="Arial" panose="020B0604020202020204" pitchFamily="34" charset="0"/>
                <a:cs typeface="Arial" panose="020B0604020202020204" pitchFamily="34" charset="0"/>
              </a:rPr>
              <a:t>Capital Social,</a:t>
            </a:r>
          </a:p>
          <a:p>
            <a:pPr marL="0" indent="0" algn="ctr">
              <a:buNone/>
            </a:pPr>
            <a:r>
              <a:rPr lang="es-CO" sz="2700" dirty="0">
                <a:solidFill>
                  <a:srgbClr val="0070C0"/>
                </a:solidFill>
                <a:latin typeface="Arial" panose="020B0604020202020204" pitchFamily="34" charset="0"/>
                <a:cs typeface="Arial" panose="020B0604020202020204" pitchFamily="34" charset="0"/>
              </a:rPr>
              <a:t>la Confianza Institucional</a:t>
            </a:r>
            <a:r>
              <a:rPr lang="es-CO" sz="2700" dirty="0">
                <a:latin typeface="Arial" panose="020B0604020202020204" pitchFamily="34" charset="0"/>
                <a:cs typeface="Arial" panose="020B0604020202020204" pitchFamily="34" charset="0"/>
              </a:rPr>
              <a:t>, como el producto de las relaciones efectivas entre las instituciones y la sociedad hacia un bien común.</a:t>
            </a:r>
          </a:p>
          <a:p>
            <a:pPr marL="0" indent="0" algn="ctr">
              <a:buNone/>
            </a:pPr>
            <a:endParaRPr lang="es-ES" sz="3300" dirty="0">
              <a:latin typeface="Arial" panose="020B0604020202020204" pitchFamily="34" charset="0"/>
              <a:cs typeface="Arial" panose="020B0604020202020204" pitchFamily="34" charset="0"/>
            </a:endParaRPr>
          </a:p>
          <a:p>
            <a:pPr marL="0" indent="0" algn="ctr">
              <a:buNone/>
            </a:pPr>
            <a:r>
              <a:rPr lang="es-ES" sz="3300" dirty="0">
                <a:latin typeface="Arial" panose="020B0604020202020204" pitchFamily="34" charset="0"/>
                <a:cs typeface="Arial" panose="020B0604020202020204" pitchFamily="34" charset="0"/>
              </a:rPr>
              <a:t> </a:t>
            </a:r>
            <a:endParaRPr lang="es-CO" sz="33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7222" t="15926" r="4722" b="15926"/>
          <a:stretch/>
        </p:blipFill>
        <p:spPr>
          <a:xfrm>
            <a:off x="5200650" y="1140372"/>
            <a:ext cx="3295650" cy="3505200"/>
          </a:xfrm>
          <a:prstGeom prst="rect">
            <a:avLst/>
          </a:prstGeom>
        </p:spPr>
      </p:pic>
    </p:spTree>
    <p:extLst>
      <p:ext uri="{BB962C8B-B14F-4D97-AF65-F5344CB8AC3E}">
        <p14:creationId xmlns:p14="http://schemas.microsoft.com/office/powerpoint/2010/main" val="933801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709296" y="628378"/>
            <a:ext cx="7543800" cy="5003884"/>
            <a:chOff x="945728" y="186155"/>
            <a:chExt cx="10058400" cy="667184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28" y="186155"/>
              <a:ext cx="10058400" cy="6671845"/>
            </a:xfrm>
            <a:prstGeom prst="rect">
              <a:avLst/>
            </a:prstGeom>
          </p:spPr>
        </p:pic>
        <p:sp>
          <p:nvSpPr>
            <p:cNvPr id="2" name="CuadroTexto 1"/>
            <p:cNvSpPr txBox="1"/>
            <p:nvPr/>
          </p:nvSpPr>
          <p:spPr>
            <a:xfrm>
              <a:off x="4857007" y="4144489"/>
              <a:ext cx="2066307" cy="400109"/>
            </a:xfrm>
            <a:prstGeom prst="rect">
              <a:avLst/>
            </a:prstGeom>
            <a:solidFill>
              <a:srgbClr val="E9B769"/>
            </a:solidFill>
            <a:ln>
              <a:noFill/>
            </a:ln>
          </p:spPr>
          <p:txBody>
            <a:bodyPr wrap="square" rtlCol="0">
              <a:spAutoFit/>
            </a:bodyPr>
            <a:lstStyle/>
            <a:p>
              <a:pPr algn="ctr"/>
              <a:r>
                <a:rPr lang="es-CO" sz="1350" b="1" dirty="0"/>
                <a:t>CAPITAL SOCIAL</a:t>
              </a:r>
            </a:p>
          </p:txBody>
        </p:sp>
      </p:grpSp>
    </p:spTree>
    <p:extLst>
      <p:ext uri="{BB962C8B-B14F-4D97-AF65-F5344CB8AC3E}">
        <p14:creationId xmlns:p14="http://schemas.microsoft.com/office/powerpoint/2010/main" val="655478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503" y="424195"/>
            <a:ext cx="8872087" cy="478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835" y="1098014"/>
            <a:ext cx="5427017" cy="3599798"/>
          </a:xfrm>
          <a:prstGeom prst="rect">
            <a:avLst/>
          </a:prstGeom>
        </p:spPr>
      </p:pic>
      <p:sp>
        <p:nvSpPr>
          <p:cNvPr id="3" name="Right Arrow 2"/>
          <p:cNvSpPr/>
          <p:nvPr/>
        </p:nvSpPr>
        <p:spPr>
          <a:xfrm>
            <a:off x="362683" y="1098014"/>
            <a:ext cx="1284973" cy="90958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a:latin typeface="Arial" panose="020B0604020202020204" pitchFamily="34" charset="0"/>
              <a:cs typeface="Arial" panose="020B0604020202020204" pitchFamily="34" charset="0"/>
            </a:endParaRPr>
          </a:p>
        </p:txBody>
      </p:sp>
      <p:sp>
        <p:nvSpPr>
          <p:cNvPr id="4" name="TextBox 3"/>
          <p:cNvSpPr txBox="1"/>
          <p:nvPr/>
        </p:nvSpPr>
        <p:spPr>
          <a:xfrm>
            <a:off x="362683" y="1310433"/>
            <a:ext cx="952901"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RUTA FELICIDAD</a:t>
            </a:r>
            <a:endParaRPr lang="es-CO" sz="1100" dirty="0">
              <a:latin typeface="Arial" panose="020B0604020202020204" pitchFamily="34" charset="0"/>
              <a:cs typeface="Arial" panose="020B0604020202020204" pitchFamily="34" charset="0"/>
            </a:endParaRPr>
          </a:p>
        </p:txBody>
      </p:sp>
      <p:sp>
        <p:nvSpPr>
          <p:cNvPr id="6" name="Right Arrow 5"/>
          <p:cNvSpPr/>
          <p:nvPr/>
        </p:nvSpPr>
        <p:spPr>
          <a:xfrm>
            <a:off x="362683" y="2345689"/>
            <a:ext cx="1284973" cy="90958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a:latin typeface="Arial" panose="020B0604020202020204" pitchFamily="34" charset="0"/>
              <a:cs typeface="Arial" panose="020B0604020202020204" pitchFamily="34" charset="0"/>
            </a:endParaRPr>
          </a:p>
        </p:txBody>
      </p:sp>
      <p:sp>
        <p:nvSpPr>
          <p:cNvPr id="7" name="TextBox 6"/>
          <p:cNvSpPr txBox="1"/>
          <p:nvPr/>
        </p:nvSpPr>
        <p:spPr>
          <a:xfrm>
            <a:off x="362683" y="2558107"/>
            <a:ext cx="1284973"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RUTA CRECIMIENTO</a:t>
            </a:r>
            <a:endParaRPr lang="es-CO" sz="1100" dirty="0">
              <a:latin typeface="Arial" panose="020B0604020202020204" pitchFamily="34" charset="0"/>
              <a:cs typeface="Arial" panose="020B0604020202020204" pitchFamily="34" charset="0"/>
            </a:endParaRPr>
          </a:p>
        </p:txBody>
      </p:sp>
      <p:sp>
        <p:nvSpPr>
          <p:cNvPr id="8" name="Right Arrow 7"/>
          <p:cNvSpPr/>
          <p:nvPr/>
        </p:nvSpPr>
        <p:spPr>
          <a:xfrm>
            <a:off x="362683" y="3526588"/>
            <a:ext cx="1284973" cy="90958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a:latin typeface="Arial" panose="020B0604020202020204" pitchFamily="34" charset="0"/>
              <a:cs typeface="Arial" panose="020B0604020202020204" pitchFamily="34" charset="0"/>
            </a:endParaRPr>
          </a:p>
        </p:txBody>
      </p:sp>
      <p:sp>
        <p:nvSpPr>
          <p:cNvPr id="9" name="TextBox 8"/>
          <p:cNvSpPr txBox="1"/>
          <p:nvPr/>
        </p:nvSpPr>
        <p:spPr>
          <a:xfrm>
            <a:off x="362683" y="3842881"/>
            <a:ext cx="1284973"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RUTA SERVICIO</a:t>
            </a:r>
            <a:endParaRPr lang="es-CO" sz="1100" dirty="0">
              <a:latin typeface="Arial" panose="020B0604020202020204" pitchFamily="34" charset="0"/>
              <a:cs typeface="Arial" panose="020B0604020202020204" pitchFamily="34" charset="0"/>
            </a:endParaRPr>
          </a:p>
        </p:txBody>
      </p:sp>
      <p:sp>
        <p:nvSpPr>
          <p:cNvPr id="10" name="Right Arrow 9"/>
          <p:cNvSpPr/>
          <p:nvPr/>
        </p:nvSpPr>
        <p:spPr>
          <a:xfrm flipH="1">
            <a:off x="7566060" y="1098014"/>
            <a:ext cx="1326378" cy="90958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a:latin typeface="Arial" panose="020B0604020202020204" pitchFamily="34" charset="0"/>
              <a:cs typeface="Arial" panose="020B0604020202020204" pitchFamily="34" charset="0"/>
            </a:endParaRPr>
          </a:p>
        </p:txBody>
      </p:sp>
      <p:sp>
        <p:nvSpPr>
          <p:cNvPr id="11" name="TextBox 10"/>
          <p:cNvSpPr txBox="1"/>
          <p:nvPr/>
        </p:nvSpPr>
        <p:spPr>
          <a:xfrm flipH="1">
            <a:off x="7908832" y="1310432"/>
            <a:ext cx="983606"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RUTA CALIDAD</a:t>
            </a:r>
            <a:endParaRPr lang="es-CO" sz="1100" dirty="0">
              <a:latin typeface="Arial" panose="020B0604020202020204" pitchFamily="34" charset="0"/>
              <a:cs typeface="Arial" panose="020B0604020202020204" pitchFamily="34" charset="0"/>
            </a:endParaRPr>
          </a:p>
        </p:txBody>
      </p:sp>
      <p:sp>
        <p:nvSpPr>
          <p:cNvPr id="12" name="Right Arrow 11"/>
          <p:cNvSpPr/>
          <p:nvPr/>
        </p:nvSpPr>
        <p:spPr>
          <a:xfrm flipH="1">
            <a:off x="7566060" y="2345689"/>
            <a:ext cx="1326378" cy="90958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a:latin typeface="Arial" panose="020B0604020202020204" pitchFamily="34" charset="0"/>
              <a:cs typeface="Arial" panose="020B0604020202020204" pitchFamily="34" charset="0"/>
            </a:endParaRPr>
          </a:p>
        </p:txBody>
      </p:sp>
      <p:sp>
        <p:nvSpPr>
          <p:cNvPr id="13" name="TextBox 12"/>
          <p:cNvSpPr txBox="1"/>
          <p:nvPr/>
        </p:nvSpPr>
        <p:spPr>
          <a:xfrm flipH="1">
            <a:off x="7755488" y="2661982"/>
            <a:ext cx="113695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RUTA DATOS</a:t>
            </a:r>
            <a:endParaRPr lang="es-CO" sz="1100" dirty="0">
              <a:latin typeface="Arial" panose="020B0604020202020204" pitchFamily="34" charset="0"/>
              <a:cs typeface="Arial" panose="020B0604020202020204" pitchFamily="34" charset="0"/>
            </a:endParaRPr>
          </a:p>
        </p:txBody>
      </p:sp>
      <p:sp>
        <p:nvSpPr>
          <p:cNvPr id="14" name="Right Arrow 13"/>
          <p:cNvSpPr/>
          <p:nvPr/>
        </p:nvSpPr>
        <p:spPr>
          <a:xfrm flipH="1">
            <a:off x="7566060" y="3526588"/>
            <a:ext cx="1326378" cy="90958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a:latin typeface="Arial" panose="020B0604020202020204" pitchFamily="34" charset="0"/>
              <a:cs typeface="Arial" panose="020B0604020202020204" pitchFamily="34" charset="0"/>
            </a:endParaRPr>
          </a:p>
        </p:txBody>
      </p:sp>
      <p:sp>
        <p:nvSpPr>
          <p:cNvPr id="15" name="TextBox 14"/>
          <p:cNvSpPr txBox="1"/>
          <p:nvPr/>
        </p:nvSpPr>
        <p:spPr>
          <a:xfrm flipH="1">
            <a:off x="7660773" y="3842881"/>
            <a:ext cx="132637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RUTA GESTION</a:t>
            </a:r>
            <a:endParaRPr lang="es-CO" sz="1100" dirty="0">
              <a:latin typeface="Arial" panose="020B0604020202020204" pitchFamily="34" charset="0"/>
              <a:cs typeface="Arial" panose="020B0604020202020204" pitchFamily="34" charset="0"/>
            </a:endParaRPr>
          </a:p>
        </p:txBody>
      </p:sp>
      <p:sp>
        <p:nvSpPr>
          <p:cNvPr id="16" name="TextBox 15"/>
          <p:cNvSpPr txBox="1"/>
          <p:nvPr/>
        </p:nvSpPr>
        <p:spPr>
          <a:xfrm>
            <a:off x="3862386" y="3239081"/>
            <a:ext cx="1491916" cy="261610"/>
          </a:xfrm>
          <a:prstGeom prst="rect">
            <a:avLst/>
          </a:prstGeom>
          <a:noFill/>
        </p:spPr>
        <p:txBody>
          <a:bodyPr wrap="square" rtlCol="0">
            <a:spAutoFit/>
          </a:bodyPr>
          <a:lstStyle/>
          <a:p>
            <a:pPr algn="ctr"/>
            <a:r>
              <a:rPr lang="es-CO"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SOCIAL</a:t>
            </a:r>
          </a:p>
        </p:txBody>
      </p:sp>
    </p:spTree>
    <p:extLst>
      <p:ext uri="{BB962C8B-B14F-4D97-AF65-F5344CB8AC3E}">
        <p14:creationId xmlns:p14="http://schemas.microsoft.com/office/powerpoint/2010/main" val="4037257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3557"/>
            <a:ext cx="7886700" cy="994172"/>
          </a:xfrm>
        </p:spPr>
        <p:txBody>
          <a:bodyPr>
            <a:normAutofit fontScale="90000"/>
          </a:bodyPr>
          <a:lstStyle/>
          <a:p>
            <a:pPr algn="ctr"/>
            <a:r>
              <a:rPr lang="es-CO" b="1" dirty="0" smtClean="0"/>
              <a:t>RUTAS DE LA CULTURA DE CONTROL</a:t>
            </a:r>
            <a:endParaRPr lang="es-CO" b="1" dirty="0"/>
          </a:p>
        </p:txBody>
      </p:sp>
      <p:graphicFrame>
        <p:nvGraphicFramePr>
          <p:cNvPr id="4" name="Content Placeholder 3"/>
          <p:cNvGraphicFramePr>
            <a:graphicFrameLocks noGrp="1"/>
          </p:cNvGraphicFramePr>
          <p:nvPr>
            <p:ph idx="1"/>
            <p:extLst/>
          </p:nvPr>
        </p:nvGraphicFramePr>
        <p:xfrm>
          <a:off x="-2231858" y="1177096"/>
          <a:ext cx="13607716" cy="4251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237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901497898"/>
              </p:ext>
            </p:extLst>
          </p:nvPr>
        </p:nvGraphicFramePr>
        <p:xfrm>
          <a:off x="28134" y="557739"/>
          <a:ext cx="9037320" cy="5955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9525" y="895350"/>
            <a:ext cx="9141594" cy="1479884"/>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0" name="TextBox 9"/>
          <p:cNvSpPr txBox="1"/>
          <p:nvPr/>
        </p:nvSpPr>
        <p:spPr>
          <a:xfrm>
            <a:off x="1706677" y="1429945"/>
            <a:ext cx="6039452" cy="415498"/>
          </a:xfrm>
          <a:prstGeom prst="rect">
            <a:avLst/>
          </a:prstGeom>
          <a:noFill/>
        </p:spPr>
        <p:txBody>
          <a:bodyPr wrap="square" rtlCol="0">
            <a:spAutoFit/>
          </a:bodyPr>
          <a:lstStyle/>
          <a:p>
            <a:pPr algn="ctr"/>
            <a:r>
              <a:rPr lang="es-CO" sz="2100" b="1" dirty="0">
                <a:solidFill>
                  <a:schemeClr val="bg1"/>
                </a:solidFill>
              </a:rPr>
              <a:t>POLÍTICAS</a:t>
            </a:r>
          </a:p>
        </p:txBody>
      </p:sp>
      <p:sp>
        <p:nvSpPr>
          <p:cNvPr id="12" name="Rectangle 11"/>
          <p:cNvSpPr/>
          <p:nvPr/>
        </p:nvSpPr>
        <p:spPr>
          <a:xfrm>
            <a:off x="-9525" y="4324350"/>
            <a:ext cx="9141594" cy="1714500"/>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cxnSp>
        <p:nvCxnSpPr>
          <p:cNvPr id="30" name="Straight Connector 29"/>
          <p:cNvCxnSpPr/>
          <p:nvPr/>
        </p:nvCxnSpPr>
        <p:spPr>
          <a:xfrm flipV="1">
            <a:off x="8970904" y="2551196"/>
            <a:ext cx="5226" cy="404262"/>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6158" y="2551196"/>
            <a:ext cx="8919099"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14733" y="2551196"/>
            <a:ext cx="14438" cy="404261"/>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050881" y="4876267"/>
            <a:ext cx="5351045" cy="415498"/>
          </a:xfrm>
          <a:prstGeom prst="rect">
            <a:avLst/>
          </a:prstGeom>
          <a:noFill/>
        </p:spPr>
        <p:txBody>
          <a:bodyPr wrap="square" rtlCol="0">
            <a:spAutoFit/>
          </a:bodyPr>
          <a:lstStyle/>
          <a:p>
            <a:pPr algn="ctr"/>
            <a:r>
              <a:rPr lang="es-CO" sz="2100" b="1" dirty="0">
                <a:solidFill>
                  <a:schemeClr val="bg1"/>
                </a:solidFill>
              </a:rPr>
              <a:t>BIENESTAR GLOBAL</a:t>
            </a:r>
          </a:p>
        </p:txBody>
      </p:sp>
      <p:sp>
        <p:nvSpPr>
          <p:cNvPr id="59" name="Chevron 58"/>
          <p:cNvSpPr/>
          <p:nvPr/>
        </p:nvSpPr>
        <p:spPr>
          <a:xfrm rot="5400000">
            <a:off x="4508138" y="1662235"/>
            <a:ext cx="436530" cy="6721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chemeClr val="bg1"/>
              </a:solidFill>
            </a:endParaRPr>
          </a:p>
        </p:txBody>
      </p:sp>
      <p:sp>
        <p:nvSpPr>
          <p:cNvPr id="60" name="Chevron 59"/>
          <p:cNvSpPr/>
          <p:nvPr/>
        </p:nvSpPr>
        <p:spPr>
          <a:xfrm rot="16200000">
            <a:off x="4508138" y="4362326"/>
            <a:ext cx="436530" cy="67217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chemeClr val="bg1"/>
              </a:solidFill>
            </a:endParaRPr>
          </a:p>
        </p:txBody>
      </p:sp>
      <p:sp>
        <p:nvSpPr>
          <p:cNvPr id="2" name="TextBox 1"/>
          <p:cNvSpPr txBox="1"/>
          <p:nvPr/>
        </p:nvSpPr>
        <p:spPr>
          <a:xfrm>
            <a:off x="215770" y="2634328"/>
            <a:ext cx="8688519" cy="369332"/>
          </a:xfrm>
          <a:prstGeom prst="rect">
            <a:avLst/>
          </a:prstGeom>
          <a:noFill/>
        </p:spPr>
        <p:txBody>
          <a:bodyPr wrap="square" rtlCol="0">
            <a:spAutoFit/>
          </a:bodyPr>
          <a:lstStyle/>
          <a:p>
            <a:pPr algn="ctr"/>
            <a:r>
              <a:rPr lang="en-US" b="1" dirty="0">
                <a:solidFill>
                  <a:schemeClr val="bg1">
                    <a:lumMod val="65000"/>
                  </a:schemeClr>
                </a:solidFill>
                <a:effectLst>
                  <a:outerShdw blurRad="38100" dist="38100" dir="2700000" algn="tl">
                    <a:srgbClr val="000000">
                      <a:alpha val="43137"/>
                    </a:srgbClr>
                  </a:outerShdw>
                </a:effectLst>
              </a:rPr>
              <a:t>CICLO DE BIENESTAR Y FELICIDAD</a:t>
            </a:r>
            <a:endParaRPr lang="es-CO" b="1" dirty="0">
              <a:solidFill>
                <a:schemeClr val="bg1">
                  <a:lumMod val="6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3473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83" y="1348357"/>
            <a:ext cx="6858000" cy="4056739"/>
          </a:xfrm>
          <a:prstGeom prst="rect">
            <a:avLst/>
          </a:prstGeom>
        </p:spPr>
      </p:pic>
      <p:sp>
        <p:nvSpPr>
          <p:cNvPr id="8" name="Rectangle 7"/>
          <p:cNvSpPr/>
          <p:nvPr/>
        </p:nvSpPr>
        <p:spPr>
          <a:xfrm rot="19911835">
            <a:off x="2340112" y="1877031"/>
            <a:ext cx="1002091" cy="6583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350"/>
          </a:p>
        </p:txBody>
      </p:sp>
      <p:sp>
        <p:nvSpPr>
          <p:cNvPr id="6" name="TextBox 5"/>
          <p:cNvSpPr txBox="1"/>
          <p:nvPr/>
        </p:nvSpPr>
        <p:spPr>
          <a:xfrm rot="20053396">
            <a:off x="2244252" y="1901483"/>
            <a:ext cx="1527140" cy="784830"/>
          </a:xfrm>
          <a:prstGeom prst="rect">
            <a:avLst/>
          </a:prstGeom>
          <a:solidFill>
            <a:schemeClr val="bg1"/>
          </a:solidFill>
        </p:spPr>
        <p:txBody>
          <a:bodyPr wrap="square" rtlCol="0">
            <a:spAutoFit/>
          </a:bodyPr>
          <a:lstStyle/>
          <a:p>
            <a:pPr algn="ctr"/>
            <a:r>
              <a:rPr lang="es-CO" sz="1500" b="1" dirty="0"/>
              <a:t>Cultura del Control Interno</a:t>
            </a:r>
          </a:p>
          <a:p>
            <a:pPr algn="ctr"/>
            <a:r>
              <a:rPr lang="es-CO" sz="1500" b="1" dirty="0"/>
              <a:t>Continuo</a:t>
            </a:r>
          </a:p>
        </p:txBody>
      </p:sp>
      <p:sp>
        <p:nvSpPr>
          <p:cNvPr id="9" name="TextBox 8"/>
          <p:cNvSpPr txBox="1"/>
          <p:nvPr/>
        </p:nvSpPr>
        <p:spPr>
          <a:xfrm>
            <a:off x="1670063" y="3088500"/>
            <a:ext cx="348938" cy="323165"/>
          </a:xfrm>
          <a:prstGeom prst="rect">
            <a:avLst/>
          </a:prstGeom>
          <a:solidFill>
            <a:srgbClr val="1F497D"/>
          </a:solidFill>
        </p:spPr>
        <p:txBody>
          <a:bodyPr wrap="square" rtlCol="0">
            <a:spAutoFit/>
          </a:bodyPr>
          <a:lstStyle/>
          <a:p>
            <a:pPr algn="ctr"/>
            <a:r>
              <a:rPr lang="en-US" sz="1500" dirty="0">
                <a:solidFill>
                  <a:schemeClr val="bg1"/>
                </a:solidFill>
              </a:rPr>
              <a:t>A</a:t>
            </a:r>
            <a:endParaRPr lang="es-CO" sz="1500" dirty="0">
              <a:solidFill>
                <a:schemeClr val="bg1"/>
              </a:solidFill>
            </a:endParaRPr>
          </a:p>
        </p:txBody>
      </p:sp>
      <p:sp>
        <p:nvSpPr>
          <p:cNvPr id="10" name="TextBox 9"/>
          <p:cNvSpPr txBox="1"/>
          <p:nvPr/>
        </p:nvSpPr>
        <p:spPr>
          <a:xfrm>
            <a:off x="2169096" y="3596967"/>
            <a:ext cx="348938" cy="323165"/>
          </a:xfrm>
          <a:prstGeom prst="rect">
            <a:avLst/>
          </a:prstGeom>
          <a:solidFill>
            <a:srgbClr val="1F497D"/>
          </a:solidFill>
        </p:spPr>
        <p:txBody>
          <a:bodyPr wrap="square" rtlCol="0">
            <a:spAutoFit/>
          </a:bodyPr>
          <a:lstStyle/>
          <a:p>
            <a:pPr algn="ctr"/>
            <a:r>
              <a:rPr lang="en-US" sz="1500" dirty="0">
                <a:solidFill>
                  <a:schemeClr val="bg1"/>
                </a:solidFill>
              </a:rPr>
              <a:t>H</a:t>
            </a:r>
            <a:endParaRPr lang="es-CO" sz="1500" dirty="0">
              <a:solidFill>
                <a:schemeClr val="bg1"/>
              </a:solidFill>
            </a:endParaRPr>
          </a:p>
        </p:txBody>
      </p:sp>
      <p:sp>
        <p:nvSpPr>
          <p:cNvPr id="11" name="TextBox 10"/>
          <p:cNvSpPr txBox="1"/>
          <p:nvPr/>
        </p:nvSpPr>
        <p:spPr>
          <a:xfrm>
            <a:off x="2169096" y="3076643"/>
            <a:ext cx="348938" cy="323165"/>
          </a:xfrm>
          <a:prstGeom prst="rect">
            <a:avLst/>
          </a:prstGeom>
          <a:solidFill>
            <a:srgbClr val="1F497D"/>
          </a:solidFill>
        </p:spPr>
        <p:txBody>
          <a:bodyPr wrap="square" rtlCol="0">
            <a:spAutoFit/>
          </a:bodyPr>
          <a:lstStyle/>
          <a:p>
            <a:pPr algn="ctr"/>
            <a:r>
              <a:rPr lang="en-US" sz="1500" dirty="0">
                <a:solidFill>
                  <a:schemeClr val="bg1"/>
                </a:solidFill>
              </a:rPr>
              <a:t>P</a:t>
            </a:r>
            <a:endParaRPr lang="es-CO" sz="1500" dirty="0">
              <a:solidFill>
                <a:schemeClr val="bg1"/>
              </a:solidFill>
            </a:endParaRPr>
          </a:p>
        </p:txBody>
      </p:sp>
      <p:sp>
        <p:nvSpPr>
          <p:cNvPr id="13" name="Rectangle 12"/>
          <p:cNvSpPr/>
          <p:nvPr/>
        </p:nvSpPr>
        <p:spPr>
          <a:xfrm>
            <a:off x="1599294" y="3634336"/>
            <a:ext cx="141539" cy="147578"/>
          </a:xfrm>
          <a:prstGeom prst="rect">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350"/>
          </a:p>
        </p:txBody>
      </p:sp>
      <p:sp>
        <p:nvSpPr>
          <p:cNvPr id="12" name="TextBox 11"/>
          <p:cNvSpPr txBox="1"/>
          <p:nvPr/>
        </p:nvSpPr>
        <p:spPr>
          <a:xfrm>
            <a:off x="1599295" y="3558084"/>
            <a:ext cx="419707" cy="323165"/>
          </a:xfrm>
          <a:prstGeom prst="rect">
            <a:avLst/>
          </a:prstGeom>
          <a:solidFill>
            <a:srgbClr val="1F497D"/>
          </a:solidFill>
        </p:spPr>
        <p:txBody>
          <a:bodyPr wrap="square" rtlCol="0">
            <a:spAutoFit/>
          </a:bodyPr>
          <a:lstStyle/>
          <a:p>
            <a:pPr algn="ctr"/>
            <a:r>
              <a:rPr lang="en-US" sz="1500" dirty="0">
                <a:solidFill>
                  <a:schemeClr val="bg1"/>
                </a:solidFill>
              </a:rPr>
              <a:t>V</a:t>
            </a:r>
            <a:endParaRPr lang="es-CO" sz="1500" dirty="0">
              <a:solidFill>
                <a:schemeClr val="bg1"/>
              </a:solidFill>
            </a:endParaRPr>
          </a:p>
        </p:txBody>
      </p:sp>
      <p:sp>
        <p:nvSpPr>
          <p:cNvPr id="14" name="TextBox 13"/>
          <p:cNvSpPr txBox="1"/>
          <p:nvPr/>
        </p:nvSpPr>
        <p:spPr>
          <a:xfrm>
            <a:off x="4103278" y="2162132"/>
            <a:ext cx="348938" cy="323165"/>
          </a:xfrm>
          <a:prstGeom prst="rect">
            <a:avLst/>
          </a:prstGeom>
          <a:solidFill>
            <a:srgbClr val="1F497D"/>
          </a:solidFill>
        </p:spPr>
        <p:txBody>
          <a:bodyPr wrap="square" rtlCol="0">
            <a:spAutoFit/>
          </a:bodyPr>
          <a:lstStyle/>
          <a:p>
            <a:pPr algn="ctr"/>
            <a:r>
              <a:rPr lang="en-US" sz="1500" dirty="0">
                <a:solidFill>
                  <a:schemeClr val="bg1"/>
                </a:solidFill>
              </a:rPr>
              <a:t>A</a:t>
            </a:r>
            <a:endParaRPr lang="es-CO" sz="1500" dirty="0">
              <a:solidFill>
                <a:schemeClr val="bg1"/>
              </a:solidFill>
            </a:endParaRPr>
          </a:p>
        </p:txBody>
      </p:sp>
      <p:sp>
        <p:nvSpPr>
          <p:cNvPr id="15" name="TextBox 14"/>
          <p:cNvSpPr txBox="1"/>
          <p:nvPr/>
        </p:nvSpPr>
        <p:spPr>
          <a:xfrm>
            <a:off x="4657653" y="2162132"/>
            <a:ext cx="348938" cy="323165"/>
          </a:xfrm>
          <a:prstGeom prst="rect">
            <a:avLst/>
          </a:prstGeom>
          <a:solidFill>
            <a:srgbClr val="1F497D"/>
          </a:solidFill>
        </p:spPr>
        <p:txBody>
          <a:bodyPr wrap="square" rtlCol="0">
            <a:spAutoFit/>
          </a:bodyPr>
          <a:lstStyle/>
          <a:p>
            <a:pPr algn="ctr"/>
            <a:r>
              <a:rPr lang="en-US" sz="1500" dirty="0">
                <a:solidFill>
                  <a:schemeClr val="bg1"/>
                </a:solidFill>
              </a:rPr>
              <a:t>P</a:t>
            </a:r>
            <a:endParaRPr lang="es-CO" sz="1500" dirty="0">
              <a:solidFill>
                <a:schemeClr val="bg1"/>
              </a:solidFill>
            </a:endParaRPr>
          </a:p>
        </p:txBody>
      </p:sp>
      <p:sp>
        <p:nvSpPr>
          <p:cNvPr id="16" name="TextBox 15"/>
          <p:cNvSpPr txBox="1"/>
          <p:nvPr/>
        </p:nvSpPr>
        <p:spPr>
          <a:xfrm>
            <a:off x="4066481" y="2611610"/>
            <a:ext cx="422533" cy="323165"/>
          </a:xfrm>
          <a:prstGeom prst="rect">
            <a:avLst/>
          </a:prstGeom>
          <a:solidFill>
            <a:srgbClr val="1F497D"/>
          </a:solidFill>
        </p:spPr>
        <p:txBody>
          <a:bodyPr wrap="square" rtlCol="0">
            <a:spAutoFit/>
          </a:bodyPr>
          <a:lstStyle/>
          <a:p>
            <a:pPr algn="ctr"/>
            <a:r>
              <a:rPr lang="en-US" sz="1500" dirty="0">
                <a:solidFill>
                  <a:schemeClr val="bg1"/>
                </a:solidFill>
              </a:rPr>
              <a:t>V</a:t>
            </a:r>
            <a:endParaRPr lang="es-CO" sz="1500" dirty="0">
              <a:solidFill>
                <a:schemeClr val="bg1"/>
              </a:solidFill>
            </a:endParaRPr>
          </a:p>
        </p:txBody>
      </p:sp>
      <p:sp>
        <p:nvSpPr>
          <p:cNvPr id="18" name="TextBox 17"/>
          <p:cNvSpPr txBox="1"/>
          <p:nvPr/>
        </p:nvSpPr>
        <p:spPr>
          <a:xfrm>
            <a:off x="4634006" y="2625692"/>
            <a:ext cx="348938" cy="323165"/>
          </a:xfrm>
          <a:prstGeom prst="rect">
            <a:avLst/>
          </a:prstGeom>
          <a:solidFill>
            <a:srgbClr val="1F497D"/>
          </a:solidFill>
        </p:spPr>
        <p:txBody>
          <a:bodyPr wrap="square" rtlCol="0">
            <a:spAutoFit/>
          </a:bodyPr>
          <a:lstStyle/>
          <a:p>
            <a:pPr algn="ctr"/>
            <a:r>
              <a:rPr lang="en-US" sz="1500" dirty="0">
                <a:solidFill>
                  <a:schemeClr val="bg1"/>
                </a:solidFill>
              </a:rPr>
              <a:t>H</a:t>
            </a:r>
            <a:endParaRPr lang="es-CO" sz="1500" dirty="0">
              <a:solidFill>
                <a:schemeClr val="bg1"/>
              </a:solidFill>
            </a:endParaRPr>
          </a:p>
        </p:txBody>
      </p:sp>
      <p:sp>
        <p:nvSpPr>
          <p:cNvPr id="19" name="TextBox 18"/>
          <p:cNvSpPr txBox="1"/>
          <p:nvPr/>
        </p:nvSpPr>
        <p:spPr>
          <a:xfrm rot="20478460">
            <a:off x="3390020" y="3337133"/>
            <a:ext cx="816421" cy="261610"/>
          </a:xfrm>
          <a:prstGeom prst="rect">
            <a:avLst/>
          </a:prstGeom>
          <a:solidFill>
            <a:srgbClr val="84B1F2"/>
          </a:solidFill>
          <a:ln>
            <a:noFill/>
          </a:ln>
        </p:spPr>
        <p:txBody>
          <a:bodyPr wrap="square" rtlCol="0">
            <a:spAutoFit/>
          </a:bodyPr>
          <a:lstStyle/>
          <a:p>
            <a:r>
              <a:rPr lang="es-CO" sz="1100" b="1" dirty="0" smtClean="0">
                <a:solidFill>
                  <a:schemeClr val="bg1"/>
                </a:solidFill>
              </a:rPr>
              <a:t>Estándares</a:t>
            </a:r>
            <a:endParaRPr lang="es-CO" sz="1050" b="1" dirty="0">
              <a:solidFill>
                <a:schemeClr val="bg1"/>
              </a:solidFill>
            </a:endParaRPr>
          </a:p>
        </p:txBody>
      </p:sp>
      <p:sp>
        <p:nvSpPr>
          <p:cNvPr id="17" name="TextBox 16"/>
          <p:cNvSpPr txBox="1"/>
          <p:nvPr/>
        </p:nvSpPr>
        <p:spPr>
          <a:xfrm rot="20339493">
            <a:off x="935912" y="4259496"/>
            <a:ext cx="813380" cy="246221"/>
          </a:xfrm>
          <a:prstGeom prst="rect">
            <a:avLst/>
          </a:prstGeom>
          <a:solidFill>
            <a:srgbClr val="84B1F2"/>
          </a:solidFill>
          <a:ln>
            <a:noFill/>
          </a:ln>
        </p:spPr>
        <p:txBody>
          <a:bodyPr wrap="square" rtlCol="0">
            <a:spAutoFit/>
          </a:bodyPr>
          <a:lstStyle/>
          <a:p>
            <a:r>
              <a:rPr lang="es-CO" sz="1000" b="1" dirty="0">
                <a:solidFill>
                  <a:schemeClr val="bg1"/>
                </a:solidFill>
              </a:rPr>
              <a:t>Estándares</a:t>
            </a:r>
          </a:p>
        </p:txBody>
      </p:sp>
      <p:sp>
        <p:nvSpPr>
          <p:cNvPr id="7" name="Right Triangle 6"/>
          <p:cNvSpPr/>
          <p:nvPr/>
        </p:nvSpPr>
        <p:spPr>
          <a:xfrm flipH="1">
            <a:off x="733089" y="2866724"/>
            <a:ext cx="5020286" cy="1866287"/>
          </a:xfrm>
          <a:prstGeom prst="rtTriangl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3" name="TextBox 2"/>
          <p:cNvSpPr txBox="1"/>
          <p:nvPr/>
        </p:nvSpPr>
        <p:spPr>
          <a:xfrm>
            <a:off x="3807024" y="3849451"/>
            <a:ext cx="1581449" cy="830997"/>
          </a:xfrm>
          <a:prstGeom prst="rect">
            <a:avLst/>
          </a:prstGeom>
          <a:solidFill>
            <a:srgbClr val="FAC090"/>
          </a:solidFill>
        </p:spPr>
        <p:txBody>
          <a:bodyPr wrap="square" rtlCol="0">
            <a:spAutoFit/>
          </a:bodyPr>
          <a:lstStyle/>
          <a:p>
            <a:pPr algn="ctr"/>
            <a:r>
              <a:rPr lang="es-CO" sz="1200" b="1" dirty="0">
                <a:latin typeface="Arial" panose="020B0604020202020204" pitchFamily="34" charset="0"/>
                <a:cs typeface="Arial" panose="020B0604020202020204" pitchFamily="34" charset="0"/>
              </a:rPr>
              <a:t>Consolidación de la </a:t>
            </a:r>
          </a:p>
          <a:p>
            <a:pPr algn="ctr"/>
            <a:r>
              <a:rPr lang="es-CO" sz="1200" b="1" dirty="0">
                <a:latin typeface="Arial" panose="020B0604020202020204" pitchFamily="34" charset="0"/>
                <a:cs typeface="Arial" panose="020B0604020202020204" pitchFamily="34" charset="0"/>
              </a:rPr>
              <a:t>Confianza Institucional</a:t>
            </a:r>
          </a:p>
        </p:txBody>
      </p:sp>
      <p:sp>
        <p:nvSpPr>
          <p:cNvPr id="20" name="Curved Up Arrow 19"/>
          <p:cNvSpPr/>
          <p:nvPr/>
        </p:nvSpPr>
        <p:spPr>
          <a:xfrm rot="20332210">
            <a:off x="2072005" y="3896791"/>
            <a:ext cx="1941469" cy="6561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tx1"/>
              </a:solidFill>
            </a:endParaRPr>
          </a:p>
        </p:txBody>
      </p:sp>
      <p:sp>
        <p:nvSpPr>
          <p:cNvPr id="21" name="TextBox 20"/>
          <p:cNvSpPr txBox="1"/>
          <p:nvPr/>
        </p:nvSpPr>
        <p:spPr>
          <a:xfrm>
            <a:off x="2943570" y="5029027"/>
            <a:ext cx="909466" cy="300082"/>
          </a:xfrm>
          <a:prstGeom prst="rect">
            <a:avLst/>
          </a:prstGeom>
          <a:solidFill>
            <a:schemeClr val="bg1"/>
          </a:solidFill>
        </p:spPr>
        <p:txBody>
          <a:bodyPr wrap="square" rtlCol="0">
            <a:spAutoFit/>
          </a:bodyPr>
          <a:lstStyle/>
          <a:p>
            <a:pPr algn="ctr"/>
            <a:r>
              <a:rPr lang="en-US" sz="1350" dirty="0"/>
              <a:t>TIEMPO</a:t>
            </a:r>
            <a:endParaRPr lang="es-CO" sz="1350" dirty="0"/>
          </a:p>
        </p:txBody>
      </p:sp>
      <p:sp>
        <p:nvSpPr>
          <p:cNvPr id="24" name="TextBox 23"/>
          <p:cNvSpPr txBox="1"/>
          <p:nvPr/>
        </p:nvSpPr>
        <p:spPr>
          <a:xfrm rot="20344599">
            <a:off x="171871" y="3836174"/>
            <a:ext cx="1137389"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AUDITORIAS</a:t>
            </a:r>
            <a:endParaRPr lang="es-CO" sz="900" b="1" dirty="0">
              <a:latin typeface="Arial" panose="020B0604020202020204" pitchFamily="34" charset="0"/>
              <a:cs typeface="Arial" panose="020B0604020202020204" pitchFamily="34" charset="0"/>
            </a:endParaRPr>
          </a:p>
        </p:txBody>
      </p:sp>
      <p:sp>
        <p:nvSpPr>
          <p:cNvPr id="25" name="TextBox 24"/>
          <p:cNvSpPr txBox="1"/>
          <p:nvPr/>
        </p:nvSpPr>
        <p:spPr>
          <a:xfrm rot="20344599">
            <a:off x="2662622" y="2903042"/>
            <a:ext cx="1137389"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AUDITORIAS</a:t>
            </a:r>
            <a:endParaRPr lang="es-CO" sz="900" b="1" dirty="0">
              <a:latin typeface="Arial" panose="020B0604020202020204" pitchFamily="34" charset="0"/>
              <a:cs typeface="Arial" panose="020B0604020202020204" pitchFamily="34" charset="0"/>
            </a:endParaRPr>
          </a:p>
        </p:txBody>
      </p:sp>
      <p:sp>
        <p:nvSpPr>
          <p:cNvPr id="28" name="Rectangle 27"/>
          <p:cNvSpPr/>
          <p:nvPr/>
        </p:nvSpPr>
        <p:spPr>
          <a:xfrm>
            <a:off x="5772636" y="2695152"/>
            <a:ext cx="1760891" cy="2037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23" name="Rectangle 1"/>
          <p:cNvSpPr>
            <a:spLocks noChangeArrowheads="1"/>
          </p:cNvSpPr>
          <p:nvPr/>
        </p:nvSpPr>
        <p:spPr bwMode="auto">
          <a:xfrm>
            <a:off x="7745446" y="3387221"/>
            <a:ext cx="1296438" cy="438582"/>
          </a:xfrm>
          <a:prstGeom prst="rect">
            <a:avLst/>
          </a:prstGeom>
          <a:solidFill>
            <a:schemeClr val="bg1"/>
          </a:solidFill>
          <a:ln>
            <a:noFill/>
          </a:ln>
          <a:effec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s-CO" altLang="es-CO" sz="1200" dirty="0" smtClean="0">
                <a:latin typeface="Arial Unicode MS"/>
              </a:rPr>
              <a:t>MEJORA DE LA CALIDAD</a:t>
            </a:r>
            <a:r>
              <a:rPr lang="es-CO" altLang="es-CO" sz="900" dirty="0" smtClean="0"/>
              <a:t> </a:t>
            </a:r>
            <a:endParaRPr lang="es-CO" altLang="es-CO" sz="2700" dirty="0">
              <a:latin typeface="Arial" panose="020B0604020202020204" pitchFamily="34" charset="0"/>
            </a:endParaRPr>
          </a:p>
        </p:txBody>
      </p:sp>
      <p:sp>
        <p:nvSpPr>
          <p:cNvPr id="22" name="TextBox 21"/>
          <p:cNvSpPr txBox="1"/>
          <p:nvPr/>
        </p:nvSpPr>
        <p:spPr>
          <a:xfrm>
            <a:off x="6001881" y="3740031"/>
            <a:ext cx="1274609" cy="461665"/>
          </a:xfrm>
          <a:prstGeom prst="rect">
            <a:avLst/>
          </a:prstGeom>
          <a:solidFill>
            <a:schemeClr val="bg1"/>
          </a:solidFill>
        </p:spPr>
        <p:txBody>
          <a:bodyPr wrap="square" rtlCol="0">
            <a:spAutoFit/>
          </a:bodyPr>
          <a:lstStyle/>
          <a:p>
            <a:pPr algn="ctr"/>
            <a:r>
              <a:rPr lang="es-CO" sz="1200" dirty="0">
                <a:latin typeface="Arial" panose="020B0604020202020204" pitchFamily="34" charset="0"/>
                <a:cs typeface="Arial" panose="020B0604020202020204" pitchFamily="34" charset="0"/>
              </a:rPr>
              <a:t>Reducción de Riesgos</a:t>
            </a:r>
          </a:p>
        </p:txBody>
      </p:sp>
      <p:sp>
        <p:nvSpPr>
          <p:cNvPr id="29" name="TextBox 28"/>
          <p:cNvSpPr txBox="1"/>
          <p:nvPr/>
        </p:nvSpPr>
        <p:spPr>
          <a:xfrm>
            <a:off x="6013740" y="3213774"/>
            <a:ext cx="1250889" cy="461665"/>
          </a:xfrm>
          <a:prstGeom prst="rect">
            <a:avLst/>
          </a:prstGeom>
          <a:solidFill>
            <a:schemeClr val="bg1"/>
          </a:solidFill>
        </p:spPr>
        <p:txBody>
          <a:bodyPr wrap="square" rtlCol="0">
            <a:spAutoFit/>
          </a:bodyPr>
          <a:lstStyle/>
          <a:p>
            <a:pPr algn="ctr"/>
            <a:r>
              <a:rPr lang="es-CO" sz="1200" dirty="0">
                <a:latin typeface="Arial" panose="020B0604020202020204" pitchFamily="34" charset="0"/>
                <a:cs typeface="Arial" panose="020B0604020202020204" pitchFamily="34" charset="0"/>
              </a:rPr>
              <a:t>Mejora en los procesos</a:t>
            </a:r>
          </a:p>
        </p:txBody>
      </p:sp>
      <p:cxnSp>
        <p:nvCxnSpPr>
          <p:cNvPr id="31" name="Straight Arrow Connector 30"/>
          <p:cNvCxnSpPr/>
          <p:nvPr/>
        </p:nvCxnSpPr>
        <p:spPr>
          <a:xfrm flipH="1" flipV="1">
            <a:off x="7652807" y="2578675"/>
            <a:ext cx="13716" cy="2144591"/>
          </a:xfrm>
          <a:prstGeom prst="straightConnector1">
            <a:avLst/>
          </a:prstGeom>
          <a:ln w="57150">
            <a:solidFill>
              <a:srgbClr val="040A1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025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633" y="332592"/>
            <a:ext cx="7246883" cy="5435162"/>
          </a:xfrm>
        </p:spPr>
      </p:pic>
      <p:sp>
        <p:nvSpPr>
          <p:cNvPr id="5" name="TextBox 4"/>
          <p:cNvSpPr txBox="1"/>
          <p:nvPr/>
        </p:nvSpPr>
        <p:spPr>
          <a:xfrm>
            <a:off x="6123853" y="899818"/>
            <a:ext cx="1296450" cy="461665"/>
          </a:xfrm>
          <a:prstGeom prst="rect">
            <a:avLst/>
          </a:prstGeom>
          <a:solidFill>
            <a:srgbClr val="FFFFFF"/>
          </a:solidFill>
        </p:spPr>
        <p:txBody>
          <a:bodyPr wrap="square" rtlCol="0">
            <a:spAutoFit/>
          </a:bodyPr>
          <a:lstStyle/>
          <a:p>
            <a:pPr algn="ctr"/>
            <a:r>
              <a:rPr lang="es-CO" sz="1200" b="1" dirty="0"/>
              <a:t>CULTURA DEL CONTROL</a:t>
            </a:r>
          </a:p>
        </p:txBody>
      </p:sp>
    </p:spTree>
    <p:extLst>
      <p:ext uri="{BB962C8B-B14F-4D97-AF65-F5344CB8AC3E}">
        <p14:creationId xmlns:p14="http://schemas.microsoft.com/office/powerpoint/2010/main" val="2517707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3" y="802508"/>
            <a:ext cx="2872794" cy="248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5491" y="804016"/>
            <a:ext cx="3176665" cy="241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02155" y="781268"/>
            <a:ext cx="2970717" cy="243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7"/>
          <p:cNvSpPr/>
          <p:nvPr/>
        </p:nvSpPr>
        <p:spPr>
          <a:xfrm>
            <a:off x="572483" y="2129978"/>
            <a:ext cx="1632559" cy="804836"/>
          </a:xfrm>
          <a:prstGeom prst="rect">
            <a:avLst/>
          </a:prstGeom>
        </p:spPr>
        <p:txBody>
          <a:bodyPr>
            <a:spAutoFit/>
          </a:bodyPr>
          <a:lstStyle/>
          <a:p>
            <a:pPr algn="ctr" defTabSz="755957">
              <a:defRPr/>
            </a:pPr>
            <a:r>
              <a:rPr lang="es-ES_tradnl" sz="2315" b="1" kern="0" dirty="0">
                <a:solidFill>
                  <a:prstClr val="white"/>
                </a:solidFill>
                <a:latin typeface="Arial Narrow" panose="020B0606020202030204" pitchFamily="34" charset="0"/>
              </a:rPr>
              <a:t>Ambiente de Control</a:t>
            </a:r>
          </a:p>
        </p:txBody>
      </p:sp>
      <p:sp>
        <p:nvSpPr>
          <p:cNvPr id="6" name="Rectángulo 12"/>
          <p:cNvSpPr/>
          <p:nvPr/>
        </p:nvSpPr>
        <p:spPr>
          <a:xfrm>
            <a:off x="114736" y="835263"/>
            <a:ext cx="2548053" cy="1073371"/>
          </a:xfrm>
          <a:prstGeom prst="rect">
            <a:avLst/>
          </a:prstGeom>
        </p:spPr>
        <p:txBody>
          <a:bodyPr wrap="square">
            <a:spAutoFit/>
          </a:bodyPr>
          <a:lstStyle/>
          <a:p>
            <a:pPr algn="just" defTabSz="755957">
              <a:defRPr/>
            </a:pPr>
            <a:r>
              <a:rPr lang="es-CO" sz="1275" i="1" kern="0" dirty="0">
                <a:solidFill>
                  <a:srgbClr val="E7E6E6">
                    <a:lumMod val="25000"/>
                  </a:srgbClr>
                </a:solidFill>
                <a:latin typeface="Arial Narrow" panose="020B0606020202030204" pitchFamily="34" charset="0"/>
              </a:rPr>
              <a:t>Conjunto de directrices y condiciones mínimas que brinda la alta dirección de las organizaciones con el fin de implementar y fortalecer su Sistema de Control Interno. </a:t>
            </a:r>
            <a:endParaRPr lang="es-ES_tradnl" sz="1275" i="1" kern="0" dirty="0">
              <a:solidFill>
                <a:srgbClr val="E7E6E6">
                  <a:lumMod val="25000"/>
                </a:srgbClr>
              </a:solidFill>
              <a:latin typeface="Arial Narrow" panose="020B0606020202030204" pitchFamily="34" charset="0"/>
            </a:endParaRPr>
          </a:p>
        </p:txBody>
      </p:sp>
      <p:sp>
        <p:nvSpPr>
          <p:cNvPr id="8" name="Rectángulo 17"/>
          <p:cNvSpPr/>
          <p:nvPr/>
        </p:nvSpPr>
        <p:spPr>
          <a:xfrm>
            <a:off x="777397" y="343229"/>
            <a:ext cx="7694850" cy="369332"/>
          </a:xfrm>
          <a:prstGeom prst="rect">
            <a:avLst/>
          </a:prstGeom>
        </p:spPr>
        <p:txBody>
          <a:bodyPr wrap="square">
            <a:spAutoFit/>
          </a:bodyPr>
          <a:lstStyle/>
          <a:p>
            <a:pPr algn="ctr" defTabSz="755957">
              <a:defRPr/>
            </a:pPr>
            <a:r>
              <a:rPr lang="es-CO" b="1" kern="0" dirty="0">
                <a:solidFill>
                  <a:prstClr val="black"/>
                </a:solidFill>
                <a:latin typeface="Arial Black" panose="020B0A04020102020204" pitchFamily="34" charset="0"/>
                <a:cs typeface="Helvetica" panose="020B0604020202020204" pitchFamily="34" charset="0"/>
              </a:rPr>
              <a:t>Componentes del Modelo Estándar de Control Interno</a:t>
            </a:r>
          </a:p>
        </p:txBody>
      </p:sp>
      <p:pic>
        <p:nvPicPr>
          <p:cNvPr id="9" name="Imagen 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0919" y="3217912"/>
            <a:ext cx="3694840" cy="216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3"/>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9790" y="3206290"/>
            <a:ext cx="3996965" cy="216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2"/>
          <p:cNvSpPr/>
          <p:nvPr/>
        </p:nvSpPr>
        <p:spPr>
          <a:xfrm>
            <a:off x="2977425" y="879069"/>
            <a:ext cx="2862692" cy="1015663"/>
          </a:xfrm>
          <a:prstGeom prst="rect">
            <a:avLst/>
          </a:prstGeom>
        </p:spPr>
        <p:txBody>
          <a:bodyPr wrap="square">
            <a:spAutoFit/>
          </a:bodyPr>
          <a:lstStyle/>
          <a:p>
            <a:pPr algn="just" defTabSz="755957">
              <a:defRPr/>
            </a:pPr>
            <a:r>
              <a:rPr lang="es-CO" sz="1200" i="1" kern="0" dirty="0">
                <a:solidFill>
                  <a:srgbClr val="E7E6E6">
                    <a:lumMod val="25000"/>
                  </a:srgbClr>
                </a:solidFill>
                <a:latin typeface="Arial Narrow" panose="020B0606020202030204" pitchFamily="34" charset="0"/>
              </a:rPr>
              <a:t>Proceso dinámico e interactivo que le permite a la entidad identificar, evaluar y gestionar aquellos eventos, tanto internos como externos, que puedan afectar o impedir el logro de sus objetivos institucionales. </a:t>
            </a:r>
            <a:endParaRPr lang="es-ES_tradnl" sz="1200" i="1" kern="0" dirty="0">
              <a:solidFill>
                <a:srgbClr val="E7E6E6">
                  <a:lumMod val="25000"/>
                </a:srgbClr>
              </a:solidFill>
              <a:latin typeface="Arial Narrow" panose="020B0606020202030204" pitchFamily="34" charset="0"/>
            </a:endParaRPr>
          </a:p>
        </p:txBody>
      </p:sp>
      <p:sp>
        <p:nvSpPr>
          <p:cNvPr id="12" name="Rectángulo 12"/>
          <p:cNvSpPr/>
          <p:nvPr/>
        </p:nvSpPr>
        <p:spPr>
          <a:xfrm>
            <a:off x="6067670" y="868014"/>
            <a:ext cx="2862692" cy="1131079"/>
          </a:xfrm>
          <a:prstGeom prst="rect">
            <a:avLst/>
          </a:prstGeom>
        </p:spPr>
        <p:txBody>
          <a:bodyPr wrap="square">
            <a:spAutoFit/>
          </a:bodyPr>
          <a:lstStyle/>
          <a:p>
            <a:pPr algn="just" defTabSz="755957">
              <a:defRPr/>
            </a:pPr>
            <a:r>
              <a:rPr lang="es-CO" sz="1125" i="1" kern="0" dirty="0">
                <a:solidFill>
                  <a:srgbClr val="E7E6E6">
                    <a:lumMod val="25000"/>
                  </a:srgbClr>
                </a:solidFill>
                <a:latin typeface="Arial Narrow" panose="020B0606020202030204" pitchFamily="34" charset="0"/>
              </a:rPr>
              <a:t>Acciones determinadas por la entidad, generalmente expresadas a través de políticas de operación, procesos y procedimientos, que contribuyen al desarrollo de las directrices impartidas por la alta dirección frente al logro de los objetivos.</a:t>
            </a:r>
            <a:endParaRPr lang="es-ES_tradnl" sz="1125" i="1" kern="0" dirty="0">
              <a:solidFill>
                <a:srgbClr val="E7E6E6">
                  <a:lumMod val="25000"/>
                </a:srgbClr>
              </a:solidFill>
              <a:latin typeface="Arial Narrow" panose="020B0606020202030204" pitchFamily="34" charset="0"/>
            </a:endParaRPr>
          </a:p>
        </p:txBody>
      </p:sp>
      <p:sp>
        <p:nvSpPr>
          <p:cNvPr id="13" name="Rectángulo 12"/>
          <p:cNvSpPr/>
          <p:nvPr/>
        </p:nvSpPr>
        <p:spPr>
          <a:xfrm>
            <a:off x="978945" y="3243728"/>
            <a:ext cx="3444086" cy="957955"/>
          </a:xfrm>
          <a:prstGeom prst="rect">
            <a:avLst/>
          </a:prstGeom>
        </p:spPr>
        <p:txBody>
          <a:bodyPr wrap="square">
            <a:spAutoFit/>
          </a:bodyPr>
          <a:lstStyle/>
          <a:p>
            <a:pPr algn="just" defTabSz="755957">
              <a:defRPr/>
            </a:pPr>
            <a:r>
              <a:rPr lang="es-CO" sz="1125" i="1" kern="0" dirty="0">
                <a:solidFill>
                  <a:srgbClr val="E7E6E6">
                    <a:lumMod val="25000"/>
                  </a:srgbClr>
                </a:solidFill>
                <a:latin typeface="Arial Narrow" panose="020B0606020202030204" pitchFamily="34" charset="0"/>
              </a:rPr>
              <a:t>La información sirve como base para conocer el estado de los controles, así como para conocer el avance de la gestión de la entidad. La comunicación permite que los servidores públicos comprendan sus roles y responsabilidades, y sirve como medio para la rendición de cuentas.</a:t>
            </a:r>
            <a:endParaRPr lang="es-ES_tradnl" sz="1125" i="1" kern="0" dirty="0">
              <a:solidFill>
                <a:srgbClr val="E7E6E6">
                  <a:lumMod val="25000"/>
                </a:srgbClr>
              </a:solidFill>
              <a:latin typeface="Arial Narrow" panose="020B0606020202030204" pitchFamily="34" charset="0"/>
            </a:endParaRPr>
          </a:p>
        </p:txBody>
      </p:sp>
      <p:sp>
        <p:nvSpPr>
          <p:cNvPr id="14" name="Rectángulo 12"/>
          <p:cNvSpPr/>
          <p:nvPr/>
        </p:nvSpPr>
        <p:spPr>
          <a:xfrm>
            <a:off x="4624823" y="3294920"/>
            <a:ext cx="3678971" cy="877163"/>
          </a:xfrm>
          <a:prstGeom prst="rect">
            <a:avLst/>
          </a:prstGeom>
        </p:spPr>
        <p:txBody>
          <a:bodyPr wrap="square">
            <a:spAutoFit/>
          </a:bodyPr>
          <a:lstStyle/>
          <a:p>
            <a:pPr algn="just" defTabSz="755957">
              <a:defRPr/>
            </a:pPr>
            <a:r>
              <a:rPr lang="es-CO" sz="1275" i="1" kern="0" dirty="0">
                <a:solidFill>
                  <a:srgbClr val="E7E6E6">
                    <a:lumMod val="25000"/>
                  </a:srgbClr>
                </a:solidFill>
                <a:latin typeface="Arial Narrow" panose="020B0606020202030204" pitchFamily="34" charset="0"/>
              </a:rPr>
              <a:t>Busca que la entidad haga seguimiento oportuno al estado de la gestión de los riesgos y los controles, esto se puede llevar a cabo a partir de dos tipos de evaluación: concurrente o autoevaluación y evaluación independiente. </a:t>
            </a:r>
            <a:endParaRPr lang="es-ES_tradnl" sz="1275" i="1" kern="0" dirty="0">
              <a:solidFill>
                <a:srgbClr val="E7E6E6">
                  <a:lumMod val="25000"/>
                </a:srgbClr>
              </a:solidFill>
              <a:latin typeface="Arial Narrow" panose="020B0606020202030204" pitchFamily="34" charset="0"/>
            </a:endParaRPr>
          </a:p>
        </p:txBody>
      </p:sp>
      <p:sp>
        <p:nvSpPr>
          <p:cNvPr id="15" name="Rectángulo 7"/>
          <p:cNvSpPr/>
          <p:nvPr/>
        </p:nvSpPr>
        <p:spPr>
          <a:xfrm>
            <a:off x="3544830" y="2129978"/>
            <a:ext cx="1632559" cy="804836"/>
          </a:xfrm>
          <a:prstGeom prst="rect">
            <a:avLst/>
          </a:prstGeom>
        </p:spPr>
        <p:txBody>
          <a:bodyPr>
            <a:spAutoFit/>
          </a:bodyPr>
          <a:lstStyle/>
          <a:p>
            <a:pPr algn="ctr" defTabSz="755957">
              <a:defRPr/>
            </a:pPr>
            <a:r>
              <a:rPr lang="es-ES_tradnl" sz="2315" b="1" kern="0" dirty="0">
                <a:solidFill>
                  <a:prstClr val="white"/>
                </a:solidFill>
                <a:latin typeface="Arial Narrow" panose="020B0606020202030204" pitchFamily="34" charset="0"/>
              </a:rPr>
              <a:t>Evaluación del Riesgo</a:t>
            </a:r>
          </a:p>
        </p:txBody>
      </p:sp>
      <p:sp>
        <p:nvSpPr>
          <p:cNvPr id="16" name="Rectángulo 7"/>
          <p:cNvSpPr/>
          <p:nvPr/>
        </p:nvSpPr>
        <p:spPr>
          <a:xfrm>
            <a:off x="6671236" y="2059346"/>
            <a:ext cx="1632559" cy="804836"/>
          </a:xfrm>
          <a:prstGeom prst="rect">
            <a:avLst/>
          </a:prstGeom>
        </p:spPr>
        <p:txBody>
          <a:bodyPr>
            <a:spAutoFit/>
          </a:bodyPr>
          <a:lstStyle/>
          <a:p>
            <a:pPr algn="ctr" defTabSz="755957">
              <a:defRPr/>
            </a:pPr>
            <a:r>
              <a:rPr lang="es-ES_tradnl" sz="2315" b="1" kern="0" dirty="0">
                <a:solidFill>
                  <a:prstClr val="white"/>
                </a:solidFill>
                <a:latin typeface="Arial Narrow" panose="020B0606020202030204" pitchFamily="34" charset="0"/>
              </a:rPr>
              <a:t>Actividades de Control</a:t>
            </a:r>
          </a:p>
        </p:txBody>
      </p:sp>
      <p:sp>
        <p:nvSpPr>
          <p:cNvPr id="17" name="Rectángulo 7"/>
          <p:cNvSpPr/>
          <p:nvPr/>
        </p:nvSpPr>
        <p:spPr>
          <a:xfrm>
            <a:off x="1681113" y="4367655"/>
            <a:ext cx="2049138" cy="804836"/>
          </a:xfrm>
          <a:prstGeom prst="rect">
            <a:avLst/>
          </a:prstGeom>
        </p:spPr>
        <p:txBody>
          <a:bodyPr wrap="square">
            <a:spAutoFit/>
          </a:bodyPr>
          <a:lstStyle/>
          <a:p>
            <a:pPr algn="ctr" defTabSz="755957">
              <a:defRPr/>
            </a:pPr>
            <a:r>
              <a:rPr lang="es-ES_tradnl" sz="2315" b="1" kern="0" dirty="0">
                <a:solidFill>
                  <a:prstClr val="white"/>
                </a:solidFill>
                <a:latin typeface="Arial Narrow" panose="020B0606020202030204" pitchFamily="34" charset="0"/>
              </a:rPr>
              <a:t>Información y Comunicación</a:t>
            </a:r>
          </a:p>
        </p:txBody>
      </p:sp>
      <p:sp>
        <p:nvSpPr>
          <p:cNvPr id="18" name="Rectángulo 7"/>
          <p:cNvSpPr/>
          <p:nvPr/>
        </p:nvSpPr>
        <p:spPr>
          <a:xfrm>
            <a:off x="5421923" y="4351469"/>
            <a:ext cx="2049138" cy="804836"/>
          </a:xfrm>
          <a:prstGeom prst="rect">
            <a:avLst/>
          </a:prstGeom>
        </p:spPr>
        <p:txBody>
          <a:bodyPr wrap="square">
            <a:spAutoFit/>
          </a:bodyPr>
          <a:lstStyle/>
          <a:p>
            <a:pPr algn="ctr" defTabSz="755957">
              <a:defRPr/>
            </a:pPr>
            <a:r>
              <a:rPr lang="es-ES_tradnl" sz="2315" b="1" kern="0" dirty="0">
                <a:solidFill>
                  <a:prstClr val="white"/>
                </a:solidFill>
                <a:latin typeface="Arial Narrow" panose="020B0606020202030204" pitchFamily="34" charset="0"/>
              </a:rPr>
              <a:t>Actividades de Monitoreo</a:t>
            </a:r>
          </a:p>
        </p:txBody>
      </p:sp>
    </p:spTree>
    <p:extLst>
      <p:ext uri="{BB962C8B-B14F-4D97-AF65-F5344CB8AC3E}">
        <p14:creationId xmlns:p14="http://schemas.microsoft.com/office/powerpoint/2010/main" val="2047155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376" y="1283494"/>
            <a:ext cx="4333875" cy="1221581"/>
          </a:xfrm>
        </p:spPr>
        <p:txBody>
          <a:bodyPr>
            <a:noAutofit/>
          </a:bodyPr>
          <a:lstStyle/>
          <a:p>
            <a:pPr marL="0" indent="0" algn="ctr">
              <a:buNone/>
            </a:pPr>
            <a:r>
              <a:rPr lang="es-ES" sz="3000" dirty="0">
                <a:latin typeface="Arial" panose="020B0604020202020204" pitchFamily="34" charset="0"/>
                <a:cs typeface="Arial" panose="020B0604020202020204" pitchFamily="34" charset="0"/>
              </a:rPr>
              <a:t>El Control Interno debe ir más allá del aseguramiento y la prevención prestando asesoría para que la entidad auditada genere más confianza. </a:t>
            </a:r>
            <a:endParaRPr lang="es-CO" sz="3000" dirty="0">
              <a:latin typeface="Arial" panose="020B0604020202020204" pitchFamily="34" charset="0"/>
              <a:cs typeface="Arial" panose="020B0604020202020204" pitchFamily="34" charset="0"/>
            </a:endParaRPr>
          </a:p>
          <a:p>
            <a:pPr marL="0" indent="0" algn="ctr">
              <a:buNone/>
            </a:pPr>
            <a:r>
              <a:rPr lang="es-ES" sz="3000" dirty="0">
                <a:latin typeface="Arial" panose="020B0604020202020204" pitchFamily="34" charset="0"/>
                <a:cs typeface="Arial" panose="020B0604020202020204" pitchFamily="34" charset="0"/>
              </a:rPr>
              <a:t> </a:t>
            </a:r>
            <a:endParaRPr lang="es-CO" sz="3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7222" t="15926" r="4722" b="15926"/>
          <a:stretch/>
        </p:blipFill>
        <p:spPr>
          <a:xfrm>
            <a:off x="5350776" y="1232315"/>
            <a:ext cx="3295650" cy="3505200"/>
          </a:xfrm>
          <a:prstGeom prst="rect">
            <a:avLst/>
          </a:prstGeom>
        </p:spPr>
      </p:pic>
    </p:spTree>
    <p:extLst>
      <p:ext uri="{BB962C8B-B14F-4D97-AF65-F5344CB8AC3E}">
        <p14:creationId xmlns:p14="http://schemas.microsoft.com/office/powerpoint/2010/main" val="3703204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5371" y="1786114"/>
            <a:ext cx="8072602" cy="1938992"/>
          </a:xfrm>
          <a:prstGeom prst="rect">
            <a:avLst/>
          </a:prstGeom>
        </p:spPr>
        <p:txBody>
          <a:bodyPr wrap="square">
            <a:spAutoFit/>
          </a:bodyPr>
          <a:lstStyle/>
          <a:p>
            <a:pPr algn="ctr"/>
            <a:r>
              <a:rPr lang="es-ES" sz="3000" dirty="0">
                <a:latin typeface="Arial" panose="020B0604020202020204" pitchFamily="34" charset="0"/>
                <a:ea typeface="Calibri" panose="020F0502020204030204" pitchFamily="34" charset="0"/>
                <a:cs typeface="Arial" panose="020B0604020202020204" pitchFamily="34" charset="0"/>
              </a:rPr>
              <a:t>Cuando el nivel de confianza en el gobierno es bajo, el gobierno no puede proporcionar servicios, ya que no son completamente comprendidos por la gente.</a:t>
            </a:r>
            <a:endParaRPr lang="es-CO"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723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953" t="21242" r="2262" b="24145"/>
          <a:stretch/>
        </p:blipFill>
        <p:spPr>
          <a:xfrm>
            <a:off x="174923" y="908307"/>
            <a:ext cx="8850086" cy="3995057"/>
          </a:xfrm>
          <a:prstGeom prst="rect">
            <a:avLst/>
          </a:prstGeom>
        </p:spPr>
      </p:pic>
      <p:sp>
        <p:nvSpPr>
          <p:cNvPr id="6" name="Flecha izquierda 5"/>
          <p:cNvSpPr/>
          <p:nvPr/>
        </p:nvSpPr>
        <p:spPr>
          <a:xfrm rot="5400000">
            <a:off x="1532091" y="4792817"/>
            <a:ext cx="456918" cy="22109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angle 1"/>
          <p:cNvSpPr>
            <a:spLocks noChangeArrowheads="1"/>
          </p:cNvSpPr>
          <p:nvPr/>
        </p:nvSpPr>
        <p:spPr bwMode="auto">
          <a:xfrm>
            <a:off x="442400" y="985194"/>
            <a:ext cx="4217438"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s-ES" altLang="es-CO" sz="2100" b="1" dirty="0">
                <a:solidFill>
                  <a:srgbClr val="212121"/>
                </a:solidFill>
                <a:latin typeface="inherit"/>
              </a:rPr>
              <a:t>Confianza en el Gobierno </a:t>
            </a:r>
          </a:p>
          <a:p>
            <a:pPr defTabSz="685800" eaLnBrk="0" fontAlgn="base" hangingPunct="0">
              <a:spcBef>
                <a:spcPct val="0"/>
              </a:spcBef>
              <a:spcAft>
                <a:spcPct val="0"/>
              </a:spcAft>
            </a:pPr>
            <a:r>
              <a:rPr lang="es-ES" altLang="es-CO" sz="2100" b="1" dirty="0">
                <a:solidFill>
                  <a:srgbClr val="212121"/>
                </a:solidFill>
                <a:latin typeface="inherit"/>
              </a:rPr>
              <a:t>Aumenta en 16 de 26 países</a:t>
            </a:r>
            <a:r>
              <a:rPr lang="es-ES" altLang="es-CO" sz="2100" b="1" dirty="0"/>
              <a:t> </a:t>
            </a:r>
            <a:endParaRPr lang="es-ES" altLang="es-CO" sz="3000" b="1" dirty="0">
              <a:latin typeface="Arial" panose="020B0604020202020204" pitchFamily="34" charset="0"/>
            </a:endParaRPr>
          </a:p>
        </p:txBody>
      </p:sp>
      <p:sp>
        <p:nvSpPr>
          <p:cNvPr id="9" name="Rectangle 2"/>
          <p:cNvSpPr>
            <a:spLocks noChangeArrowheads="1"/>
          </p:cNvSpPr>
          <p:nvPr/>
        </p:nvSpPr>
        <p:spPr bwMode="auto">
          <a:xfrm>
            <a:off x="442400" y="1708412"/>
            <a:ext cx="6379028" cy="2077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s-ES" altLang="es-CO" sz="1350" dirty="0">
                <a:solidFill>
                  <a:srgbClr val="212121"/>
                </a:solidFill>
                <a:latin typeface="inherit"/>
              </a:rPr>
              <a:t>Porcentaje de confianza en el gobierno y cambio de 2017 a 2018</a:t>
            </a:r>
            <a:r>
              <a:rPr lang="es-ES" altLang="es-CO" sz="1350" dirty="0"/>
              <a:t> </a:t>
            </a:r>
            <a:endParaRPr lang="es-ES" altLang="es-CO" sz="2100" dirty="0">
              <a:latin typeface="Arial" panose="020B0604020202020204" pitchFamily="34" charset="0"/>
            </a:endParaRPr>
          </a:p>
        </p:txBody>
      </p:sp>
      <p:sp>
        <p:nvSpPr>
          <p:cNvPr id="10" name="Elipse 9"/>
          <p:cNvSpPr/>
          <p:nvPr/>
        </p:nvSpPr>
        <p:spPr>
          <a:xfrm>
            <a:off x="2013105" y="4574415"/>
            <a:ext cx="730093" cy="7347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solidFill>
                <a:schemeClr val="bg1"/>
              </a:solidFill>
            </a:endParaRPr>
          </a:p>
        </p:txBody>
      </p:sp>
      <p:sp>
        <p:nvSpPr>
          <p:cNvPr id="11" name="CuadroTexto 10"/>
          <p:cNvSpPr txBox="1"/>
          <p:nvPr/>
        </p:nvSpPr>
        <p:spPr>
          <a:xfrm>
            <a:off x="2113072" y="4680197"/>
            <a:ext cx="530158" cy="523220"/>
          </a:xfrm>
          <a:prstGeom prst="rect">
            <a:avLst/>
          </a:prstGeom>
          <a:noFill/>
        </p:spPr>
        <p:txBody>
          <a:bodyPr wrap="square" rtlCol="0">
            <a:spAutoFit/>
          </a:bodyPr>
          <a:lstStyle/>
          <a:p>
            <a:r>
              <a:rPr lang="es-CO" sz="2800" b="1" dirty="0">
                <a:solidFill>
                  <a:schemeClr val="bg1"/>
                </a:solidFill>
              </a:rPr>
              <a:t>-8</a:t>
            </a:r>
          </a:p>
        </p:txBody>
      </p:sp>
    </p:spTree>
    <p:extLst>
      <p:ext uri="{BB962C8B-B14F-4D97-AF65-F5344CB8AC3E}">
        <p14:creationId xmlns:p14="http://schemas.microsoft.com/office/powerpoint/2010/main" val="3839433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897" y="390698"/>
            <a:ext cx="7638393" cy="5391807"/>
          </a:xfrm>
        </p:spPr>
      </p:pic>
      <p:sp>
        <p:nvSpPr>
          <p:cNvPr id="5" name="Rectangle 1"/>
          <p:cNvSpPr>
            <a:spLocks noChangeArrowheads="1"/>
          </p:cNvSpPr>
          <p:nvPr/>
        </p:nvSpPr>
        <p:spPr bwMode="auto">
          <a:xfrm>
            <a:off x="381000" y="197802"/>
            <a:ext cx="6009290"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s-ES" altLang="es-CO" sz="2800" dirty="0">
                <a:solidFill>
                  <a:srgbClr val="212121"/>
                </a:solidFill>
                <a:latin typeface="inherit"/>
              </a:rPr>
              <a:t>Actitudes de Confianza Interpersonal</a:t>
            </a:r>
            <a:r>
              <a:rPr lang="es-ES" altLang="es-CO" sz="1400" dirty="0"/>
              <a:t> </a:t>
            </a:r>
            <a:endParaRPr lang="es-ES" altLang="es-CO" sz="2400" dirty="0">
              <a:latin typeface="Arial" panose="020B0604020202020204" pitchFamily="34" charset="0"/>
            </a:endParaRPr>
          </a:p>
        </p:txBody>
      </p:sp>
      <p:sp>
        <p:nvSpPr>
          <p:cNvPr id="9" name="Rectangle 2"/>
          <p:cNvSpPr>
            <a:spLocks noChangeArrowheads="1"/>
          </p:cNvSpPr>
          <p:nvPr/>
        </p:nvSpPr>
        <p:spPr bwMode="auto">
          <a:xfrm>
            <a:off x="380999" y="620801"/>
            <a:ext cx="6829097"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s-ES" altLang="es-CO" sz="1400" dirty="0">
                <a:solidFill>
                  <a:srgbClr val="212121"/>
                </a:solidFill>
                <a:latin typeface="inherit"/>
              </a:rPr>
              <a:t>Proporción de personas que están de acuerdo con la encuesta sobre el valor mundial "la mayoría de las personas se puede confiar"</a:t>
            </a:r>
            <a:r>
              <a:rPr lang="es-ES" altLang="es-CO" sz="1400" dirty="0"/>
              <a:t> </a:t>
            </a:r>
            <a:endParaRPr lang="es-ES" altLang="es-CO" sz="2000" dirty="0">
              <a:latin typeface="Arial" panose="020B0604020202020204" pitchFamily="34" charset="0"/>
            </a:endParaRPr>
          </a:p>
        </p:txBody>
      </p:sp>
      <p:sp>
        <p:nvSpPr>
          <p:cNvPr id="10" name="Flecha izquierda 9"/>
          <p:cNvSpPr/>
          <p:nvPr/>
        </p:nvSpPr>
        <p:spPr>
          <a:xfrm rot="250544">
            <a:off x="7542580" y="4516406"/>
            <a:ext cx="653515" cy="3857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4387601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13271" t="6511" r="13215" b="13727"/>
          <a:stretch/>
        </p:blipFill>
        <p:spPr>
          <a:xfrm>
            <a:off x="554766" y="299615"/>
            <a:ext cx="8070620" cy="5595547"/>
          </a:xfrm>
          <a:prstGeom prst="rect">
            <a:avLst/>
          </a:prstGeom>
        </p:spPr>
      </p:pic>
      <p:sp>
        <p:nvSpPr>
          <p:cNvPr id="8" name="Flecha izquierda 7"/>
          <p:cNvSpPr/>
          <p:nvPr/>
        </p:nvSpPr>
        <p:spPr>
          <a:xfrm rot="1550571">
            <a:off x="3145449" y="5183914"/>
            <a:ext cx="428306" cy="2605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30358840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391886" y="163774"/>
            <a:ext cx="8599715" cy="5646478"/>
            <a:chOff x="0" y="713808"/>
            <a:chExt cx="11785600" cy="6662058"/>
          </a:xfrm>
        </p:grpSpPr>
        <p:pic>
          <p:nvPicPr>
            <p:cNvPr id="4" name="Imagen 3"/>
            <p:cNvPicPr>
              <a:picLocks noChangeAspect="1"/>
            </p:cNvPicPr>
            <p:nvPr/>
          </p:nvPicPr>
          <p:blipFill rotWithShape="1">
            <a:blip r:embed="rId2"/>
            <a:srcRect l="833" t="21391" r="2500" b="10305"/>
            <a:stretch/>
          </p:blipFill>
          <p:spPr>
            <a:xfrm>
              <a:off x="0" y="713808"/>
              <a:ext cx="11785600" cy="6662058"/>
            </a:xfrm>
            <a:prstGeom prst="rect">
              <a:avLst/>
            </a:prstGeom>
          </p:spPr>
        </p:pic>
        <p:sp>
          <p:nvSpPr>
            <p:cNvPr id="6" name="Rectangle 1"/>
            <p:cNvSpPr>
              <a:spLocks noChangeArrowheads="1"/>
            </p:cNvSpPr>
            <p:nvPr/>
          </p:nvSpPr>
          <p:spPr bwMode="auto">
            <a:xfrm>
              <a:off x="290286" y="2370948"/>
              <a:ext cx="3628572" cy="776739"/>
            </a:xfrm>
            <a:prstGeom prst="rect">
              <a:avLst/>
            </a:prstGeom>
            <a:solidFill>
              <a:srgbClr val="171A1A"/>
            </a:solid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s-ES" altLang="es-CO" sz="1200" dirty="0">
                  <a:solidFill>
                    <a:schemeClr val="bg1"/>
                  </a:solidFill>
                  <a:latin typeface="inherit"/>
                </a:rPr>
                <a:t>Confianza promedio en las instituciones, población general, 2017 vs. 2018</a:t>
              </a:r>
              <a:r>
                <a:rPr lang="es-ES" altLang="es-CO" sz="1200" dirty="0">
                  <a:solidFill>
                    <a:schemeClr val="bg1"/>
                  </a:solidFill>
                </a:rPr>
                <a:t> </a:t>
              </a:r>
              <a:endParaRPr lang="es-ES" altLang="es-CO" dirty="0">
                <a:solidFill>
                  <a:schemeClr val="bg1"/>
                </a:solidFill>
                <a:latin typeface="Arial" panose="020B0604020202020204" pitchFamily="34" charset="0"/>
              </a:endParaRPr>
            </a:p>
          </p:txBody>
        </p:sp>
        <p:sp>
          <p:nvSpPr>
            <p:cNvPr id="7" name="Rectangle 2"/>
            <p:cNvSpPr>
              <a:spLocks noChangeArrowheads="1"/>
            </p:cNvSpPr>
            <p:nvPr/>
          </p:nvSpPr>
          <p:spPr bwMode="auto">
            <a:xfrm>
              <a:off x="290286" y="997763"/>
              <a:ext cx="3846285" cy="1229837"/>
            </a:xfrm>
            <a:prstGeom prst="rect">
              <a:avLst/>
            </a:prstGeom>
            <a:solidFill>
              <a:srgbClr val="171A1A"/>
            </a:solid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s-ES" altLang="es-CO" sz="1500" dirty="0">
                  <a:solidFill>
                    <a:schemeClr val="bg1"/>
                  </a:solidFill>
                  <a:latin typeface="inherit"/>
                </a:rPr>
                <a:t>Índice de confianza </a:t>
              </a:r>
            </a:p>
            <a:p>
              <a:pPr defTabSz="685800" eaLnBrk="0" fontAlgn="base" hangingPunct="0">
                <a:spcBef>
                  <a:spcPct val="0"/>
                </a:spcBef>
                <a:spcAft>
                  <a:spcPct val="0"/>
                </a:spcAft>
              </a:pPr>
              <a:r>
                <a:rPr lang="es-ES" altLang="es-CO" sz="2100" b="1" dirty="0">
                  <a:solidFill>
                    <a:schemeClr val="bg1"/>
                  </a:solidFill>
                  <a:effectLst>
                    <a:outerShdw blurRad="38100" dist="38100" dir="2700000" algn="tl">
                      <a:srgbClr val="000000">
                        <a:alpha val="43137"/>
                      </a:srgbClr>
                    </a:outerShdw>
                  </a:effectLst>
                  <a:latin typeface="inherit"/>
                </a:rPr>
                <a:t>Un mundo de desconfianza</a:t>
              </a:r>
              <a:r>
                <a:rPr lang="es-ES" altLang="es-CO" sz="2100" b="1" dirty="0">
                  <a:solidFill>
                    <a:schemeClr val="bg1"/>
                  </a:solidFill>
                  <a:effectLst>
                    <a:outerShdw blurRad="38100" dist="38100" dir="2700000" algn="tl">
                      <a:srgbClr val="000000">
                        <a:alpha val="43137"/>
                      </a:srgbClr>
                    </a:outerShdw>
                  </a:effectLst>
                </a:rPr>
                <a:t> </a:t>
              </a:r>
              <a:endParaRPr lang="es-ES" altLang="es-CO" sz="3000" b="1" dirty="0">
                <a:solidFill>
                  <a:schemeClr val="bg1"/>
                </a:solidFill>
                <a:effectLst>
                  <a:outerShdw blurRad="38100" dist="38100" dir="2700000" algn="tl">
                    <a:srgbClr val="000000">
                      <a:alpha val="43137"/>
                    </a:srgbClr>
                  </a:outerShdw>
                </a:effectLst>
                <a:latin typeface="Arial" panose="020B0604020202020204" pitchFamily="34" charset="0"/>
              </a:endParaRPr>
            </a:p>
          </p:txBody>
        </p:sp>
      </p:grpSp>
      <p:sp>
        <p:nvSpPr>
          <p:cNvPr id="9" name="Flecha izquierda 8"/>
          <p:cNvSpPr/>
          <p:nvPr/>
        </p:nvSpPr>
        <p:spPr>
          <a:xfrm>
            <a:off x="4708635" y="2279177"/>
            <a:ext cx="440308" cy="3185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0" name="Flecha izquierda 9"/>
          <p:cNvSpPr/>
          <p:nvPr/>
        </p:nvSpPr>
        <p:spPr>
          <a:xfrm>
            <a:off x="6237515" y="2597707"/>
            <a:ext cx="405023" cy="28678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4261965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00" t="19397" r="3238" b="12806"/>
          <a:stretch/>
        </p:blipFill>
        <p:spPr>
          <a:xfrm>
            <a:off x="231322" y="650234"/>
            <a:ext cx="8730343" cy="4898572"/>
          </a:xfrm>
          <a:prstGeom prst="rect">
            <a:avLst/>
          </a:prstGeom>
        </p:spPr>
      </p:pic>
      <p:sp>
        <p:nvSpPr>
          <p:cNvPr id="5" name="Rectangle 2"/>
          <p:cNvSpPr>
            <a:spLocks noChangeArrowheads="1"/>
          </p:cNvSpPr>
          <p:nvPr/>
        </p:nvSpPr>
        <p:spPr bwMode="auto">
          <a:xfrm>
            <a:off x="494844" y="924826"/>
            <a:ext cx="2806557" cy="553998"/>
          </a:xfrm>
          <a:prstGeom prst="rect">
            <a:avLst/>
          </a:prstGeom>
          <a:solidFill>
            <a:srgbClr val="171A1A"/>
          </a:solid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s-ES" altLang="es-CO" sz="1500" dirty="0">
                <a:solidFill>
                  <a:schemeClr val="bg1"/>
                </a:solidFill>
                <a:latin typeface="inherit"/>
              </a:rPr>
              <a:t>Índice de confianza </a:t>
            </a:r>
          </a:p>
          <a:p>
            <a:pPr lvl="0" eaLnBrk="0" fontAlgn="base" hangingPunct="0">
              <a:spcBef>
                <a:spcPct val="0"/>
              </a:spcBef>
              <a:spcAft>
                <a:spcPct val="0"/>
              </a:spcAft>
            </a:pPr>
            <a:r>
              <a:rPr lang="es-ES" altLang="es-CO" sz="2100" b="1" dirty="0">
                <a:solidFill>
                  <a:schemeClr val="bg1"/>
                </a:solidFill>
                <a:latin typeface="inherit"/>
              </a:rPr>
              <a:t>Público informado</a:t>
            </a:r>
            <a:endParaRPr lang="es-ES" altLang="es-CO" sz="1500" b="1" dirty="0">
              <a:solidFill>
                <a:schemeClr val="bg1"/>
              </a:solidFill>
              <a:latin typeface="Arial" panose="020B0604020202020204" pitchFamily="34" charset="0"/>
            </a:endParaRPr>
          </a:p>
        </p:txBody>
      </p:sp>
      <p:sp>
        <p:nvSpPr>
          <p:cNvPr id="6" name="Rectangle 1"/>
          <p:cNvSpPr>
            <a:spLocks noChangeArrowheads="1"/>
          </p:cNvSpPr>
          <p:nvPr/>
        </p:nvSpPr>
        <p:spPr bwMode="auto">
          <a:xfrm>
            <a:off x="494844" y="1823269"/>
            <a:ext cx="2647696" cy="553998"/>
          </a:xfrm>
          <a:prstGeom prst="rect">
            <a:avLst/>
          </a:prstGeom>
          <a:solidFill>
            <a:srgbClr val="171A1A"/>
          </a:solid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s-ES" altLang="es-CO" sz="1200" dirty="0">
                <a:solidFill>
                  <a:schemeClr val="bg1"/>
                </a:solidFill>
                <a:latin typeface="inherit"/>
              </a:rPr>
              <a:t>Confianza promedio en las instituciones, población general, 2017 vs. 2018</a:t>
            </a:r>
            <a:r>
              <a:rPr lang="es-ES" altLang="es-CO" sz="1200" dirty="0">
                <a:solidFill>
                  <a:schemeClr val="bg1"/>
                </a:solidFill>
              </a:rPr>
              <a:t> </a:t>
            </a:r>
            <a:endParaRPr lang="es-ES" altLang="es-CO" dirty="0">
              <a:solidFill>
                <a:schemeClr val="bg1"/>
              </a:solidFill>
              <a:latin typeface="Arial" panose="020B0604020202020204" pitchFamily="34" charset="0"/>
            </a:endParaRPr>
          </a:p>
        </p:txBody>
      </p:sp>
      <p:sp>
        <p:nvSpPr>
          <p:cNvPr id="7" name="Rectangle 1"/>
          <p:cNvSpPr>
            <a:spLocks noChangeArrowheads="1"/>
          </p:cNvSpPr>
          <p:nvPr/>
        </p:nvSpPr>
        <p:spPr bwMode="auto">
          <a:xfrm>
            <a:off x="0" y="464816"/>
            <a:ext cx="65" cy="2077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fontAlgn="base" hangingPunct="0">
              <a:spcBef>
                <a:spcPct val="0"/>
              </a:spcBef>
              <a:spcAft>
                <a:spcPct val="0"/>
              </a:spcAft>
            </a:pPr>
            <a:endParaRPr lang="es-ES" altLang="es-CO" sz="1350" dirty="0">
              <a:latin typeface="Arial" panose="020B0604020202020204" pitchFamily="34" charset="0"/>
            </a:endParaRPr>
          </a:p>
        </p:txBody>
      </p:sp>
      <p:sp>
        <p:nvSpPr>
          <p:cNvPr id="8" name="Rectángulo 7"/>
          <p:cNvSpPr/>
          <p:nvPr/>
        </p:nvSpPr>
        <p:spPr>
          <a:xfrm>
            <a:off x="337457" y="1453155"/>
            <a:ext cx="2805083" cy="370114"/>
          </a:xfrm>
          <a:prstGeom prst="rect">
            <a:avLst/>
          </a:prstGeom>
          <a:solidFill>
            <a:srgbClr val="17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9" name="Flecha izquierda 8"/>
          <p:cNvSpPr/>
          <p:nvPr/>
        </p:nvSpPr>
        <p:spPr>
          <a:xfrm>
            <a:off x="4691744" y="3394840"/>
            <a:ext cx="304799" cy="22963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0" name="Flecha izquierda 9"/>
          <p:cNvSpPr/>
          <p:nvPr/>
        </p:nvSpPr>
        <p:spPr>
          <a:xfrm>
            <a:off x="6161315" y="4129346"/>
            <a:ext cx="304799" cy="21142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16273563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7306" t="11191" r="6223" b="12713"/>
          <a:stretch/>
        </p:blipFill>
        <p:spPr>
          <a:xfrm>
            <a:off x="536098" y="124904"/>
            <a:ext cx="8007401" cy="5637268"/>
          </a:xfrm>
          <a:prstGeom prst="rect">
            <a:avLst/>
          </a:prstGeom>
        </p:spPr>
      </p:pic>
    </p:spTree>
    <p:extLst>
      <p:ext uri="{BB962C8B-B14F-4D97-AF65-F5344CB8AC3E}">
        <p14:creationId xmlns:p14="http://schemas.microsoft.com/office/powerpoint/2010/main" val="3062528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072" t="9635" r="6072" b="12091"/>
          <a:stretch/>
        </p:blipFill>
        <p:spPr>
          <a:xfrm>
            <a:off x="914400" y="813708"/>
            <a:ext cx="7355171" cy="5187042"/>
          </a:xfrm>
          <a:prstGeom prst="rect">
            <a:avLst/>
          </a:prstGeom>
        </p:spPr>
      </p:pic>
    </p:spTree>
    <p:extLst>
      <p:ext uri="{BB962C8B-B14F-4D97-AF65-F5344CB8AC3E}">
        <p14:creationId xmlns:p14="http://schemas.microsoft.com/office/powerpoint/2010/main" val="312866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585459" y="1044138"/>
            <a:ext cx="8258289" cy="3909999"/>
            <a:chOff x="2663625" y="1408436"/>
            <a:chExt cx="6864750" cy="3308742"/>
          </a:xfrm>
        </p:grpSpPr>
        <p:pic>
          <p:nvPicPr>
            <p:cNvPr id="5" name="Imagen 4"/>
            <p:cNvPicPr>
              <a:picLocks noChangeAspect="1"/>
            </p:cNvPicPr>
            <p:nvPr/>
          </p:nvPicPr>
          <p:blipFill rotWithShape="1">
            <a:blip r:embed="rId2"/>
            <a:srcRect t="3100"/>
            <a:stretch/>
          </p:blipFill>
          <p:spPr>
            <a:xfrm>
              <a:off x="2663625" y="2220686"/>
              <a:ext cx="6864750" cy="2496492"/>
            </a:xfrm>
            <a:prstGeom prst="rect">
              <a:avLst/>
            </a:prstGeom>
          </p:spPr>
        </p:pic>
        <p:pic>
          <p:nvPicPr>
            <p:cNvPr id="6" name="Imagen 5"/>
            <p:cNvPicPr>
              <a:picLocks noChangeAspect="1"/>
            </p:cNvPicPr>
            <p:nvPr/>
          </p:nvPicPr>
          <p:blipFill>
            <a:blip r:embed="rId3"/>
            <a:stretch>
              <a:fillRect/>
            </a:stretch>
          </p:blipFill>
          <p:spPr>
            <a:xfrm>
              <a:off x="2834640" y="1408436"/>
              <a:ext cx="6541185" cy="812250"/>
            </a:xfrm>
            <a:prstGeom prst="rect">
              <a:avLst/>
            </a:prstGeom>
          </p:spPr>
        </p:pic>
      </p:grpSp>
    </p:spTree>
    <p:extLst>
      <p:ext uri="{BB962C8B-B14F-4D97-AF65-F5344CB8AC3E}">
        <p14:creationId xmlns:p14="http://schemas.microsoft.com/office/powerpoint/2010/main" val="155395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pic>
        <p:nvPicPr>
          <p:cNvPr id="1237" name="Shape 1237"/>
          <p:cNvPicPr preferRelativeResize="0"/>
          <p:nvPr/>
        </p:nvPicPr>
        <p:blipFill rotWithShape="1">
          <a:blip r:embed="rId3">
            <a:alphaModFix/>
          </a:blip>
          <a:srcRect/>
          <a:stretch/>
        </p:blipFill>
        <p:spPr>
          <a:xfrm>
            <a:off x="8412652" y="302190"/>
            <a:ext cx="2518841" cy="1893202"/>
          </a:xfrm>
          <a:prstGeom prst="rect">
            <a:avLst/>
          </a:prstGeom>
          <a:noFill/>
          <a:ln>
            <a:noFill/>
          </a:ln>
        </p:spPr>
      </p:pic>
      <p:grpSp>
        <p:nvGrpSpPr>
          <p:cNvPr id="4" name="Group 3"/>
          <p:cNvGrpSpPr/>
          <p:nvPr/>
        </p:nvGrpSpPr>
        <p:grpSpPr>
          <a:xfrm>
            <a:off x="700230" y="2130245"/>
            <a:ext cx="8084840" cy="2519471"/>
            <a:chOff x="1724227" y="2435711"/>
            <a:chExt cx="8942832" cy="3372022"/>
          </a:xfrm>
        </p:grpSpPr>
        <p:sp>
          <p:nvSpPr>
            <p:cNvPr id="1240" name="Shape 1240"/>
            <p:cNvSpPr/>
            <p:nvPr/>
          </p:nvSpPr>
          <p:spPr>
            <a:xfrm>
              <a:off x="3150100" y="2435711"/>
              <a:ext cx="1786200" cy="492301"/>
            </a:xfrm>
            <a:prstGeom prst="rect">
              <a:avLst/>
            </a:prstGeom>
            <a:noFill/>
            <a:ln>
              <a:noFill/>
            </a:ln>
          </p:spPr>
          <p:txBody>
            <a:bodyPr wrap="square" lIns="68569" tIns="34275" rIns="68569" bIns="34275" anchor="t" anchorCtr="0">
              <a:noAutofit/>
            </a:bodyPr>
            <a:lstStyle/>
            <a:p>
              <a:pPr algn="ctr">
                <a:buSzPct val="25000"/>
              </a:pPr>
              <a:r>
                <a:rPr lang="en-US" sz="1200" b="1" dirty="0" err="1">
                  <a:solidFill>
                    <a:srgbClr val="3F3F3F"/>
                  </a:solidFill>
                  <a:latin typeface="Arial"/>
                  <a:ea typeface="Arial"/>
                  <a:cs typeface="Arial"/>
                  <a:sym typeface="Arial"/>
                </a:rPr>
                <a:t>Eficiencia</a:t>
              </a:r>
              <a:endParaRPr lang="en-US" sz="1200" b="1" dirty="0">
                <a:solidFill>
                  <a:srgbClr val="3F3F3F"/>
                </a:solidFill>
                <a:latin typeface="Arial"/>
                <a:ea typeface="Arial"/>
                <a:cs typeface="Arial"/>
                <a:sym typeface="Arial"/>
              </a:endParaRPr>
            </a:p>
          </p:txBody>
        </p:sp>
        <p:sp>
          <p:nvSpPr>
            <p:cNvPr id="1241" name="Shape 1241"/>
            <p:cNvSpPr/>
            <p:nvPr/>
          </p:nvSpPr>
          <p:spPr>
            <a:xfrm>
              <a:off x="7485835" y="2455822"/>
              <a:ext cx="1469400" cy="492301"/>
            </a:xfrm>
            <a:prstGeom prst="rect">
              <a:avLst/>
            </a:prstGeom>
            <a:noFill/>
            <a:ln>
              <a:noFill/>
            </a:ln>
          </p:spPr>
          <p:txBody>
            <a:bodyPr wrap="square" lIns="68569" tIns="34275" rIns="68569" bIns="34275" anchor="t" anchorCtr="0">
              <a:noAutofit/>
            </a:bodyPr>
            <a:lstStyle/>
            <a:p>
              <a:pPr algn="ctr">
                <a:buSzPct val="25000"/>
              </a:pPr>
              <a:r>
                <a:rPr lang="en-US" sz="1200" b="1" dirty="0">
                  <a:solidFill>
                    <a:srgbClr val="3F3F3F"/>
                  </a:solidFill>
                  <a:latin typeface="Arial"/>
                  <a:ea typeface="Arial"/>
                  <a:cs typeface="Arial"/>
                  <a:sym typeface="Arial"/>
                </a:rPr>
                <a:t>Eficacia</a:t>
              </a:r>
            </a:p>
          </p:txBody>
        </p:sp>
        <p:sp>
          <p:nvSpPr>
            <p:cNvPr id="1242" name="Shape 1242"/>
            <p:cNvSpPr/>
            <p:nvPr/>
          </p:nvSpPr>
          <p:spPr>
            <a:xfrm>
              <a:off x="2976648" y="5315433"/>
              <a:ext cx="1851600" cy="492300"/>
            </a:xfrm>
            <a:prstGeom prst="rect">
              <a:avLst/>
            </a:prstGeom>
            <a:noFill/>
            <a:ln>
              <a:noFill/>
            </a:ln>
          </p:spPr>
          <p:txBody>
            <a:bodyPr wrap="square" lIns="68569" tIns="34275" rIns="68569" bIns="34275" anchor="t" anchorCtr="0">
              <a:noAutofit/>
            </a:bodyPr>
            <a:lstStyle/>
            <a:p>
              <a:pPr algn="ctr">
                <a:buSzPct val="25000"/>
              </a:pPr>
              <a:r>
                <a:rPr lang="en-US" sz="1200" b="1" dirty="0" err="1">
                  <a:solidFill>
                    <a:srgbClr val="3F3F3F"/>
                  </a:solidFill>
                  <a:latin typeface="Arial"/>
                  <a:ea typeface="Arial"/>
                  <a:cs typeface="Arial"/>
                  <a:sym typeface="Arial"/>
                </a:rPr>
                <a:t>Ejecución</a:t>
              </a:r>
              <a:endParaRPr lang="en-US" sz="1200" b="1" dirty="0">
                <a:solidFill>
                  <a:srgbClr val="3F3F3F"/>
                </a:solidFill>
                <a:latin typeface="Arial"/>
                <a:ea typeface="Arial"/>
                <a:cs typeface="Arial"/>
                <a:sym typeface="Arial"/>
              </a:endParaRPr>
            </a:p>
          </p:txBody>
        </p:sp>
        <p:sp>
          <p:nvSpPr>
            <p:cNvPr id="1243" name="Shape 1243"/>
            <p:cNvSpPr/>
            <p:nvPr/>
          </p:nvSpPr>
          <p:spPr>
            <a:xfrm>
              <a:off x="7199184" y="5293738"/>
              <a:ext cx="2042701" cy="492300"/>
            </a:xfrm>
            <a:prstGeom prst="rect">
              <a:avLst/>
            </a:prstGeom>
            <a:noFill/>
            <a:ln>
              <a:noFill/>
            </a:ln>
          </p:spPr>
          <p:txBody>
            <a:bodyPr wrap="square" lIns="68569" tIns="34275" rIns="68569" bIns="34275" anchor="t" anchorCtr="0">
              <a:noAutofit/>
            </a:bodyPr>
            <a:lstStyle/>
            <a:p>
              <a:pPr algn="ctr">
                <a:buSzPct val="25000"/>
              </a:pPr>
              <a:r>
                <a:rPr lang="en-US" sz="1200" b="1" dirty="0" err="1">
                  <a:solidFill>
                    <a:srgbClr val="3F3F3F"/>
                  </a:solidFill>
                  <a:latin typeface="Arial"/>
                  <a:ea typeface="Arial"/>
                  <a:cs typeface="Arial"/>
                  <a:sym typeface="Arial"/>
                </a:rPr>
                <a:t>Resultados</a:t>
              </a:r>
              <a:endParaRPr lang="en-US" sz="1200" b="1" dirty="0">
                <a:solidFill>
                  <a:srgbClr val="3F3F3F"/>
                </a:solidFill>
                <a:latin typeface="Arial"/>
                <a:ea typeface="Arial"/>
                <a:cs typeface="Arial"/>
                <a:sym typeface="Arial"/>
              </a:endParaRPr>
            </a:p>
          </p:txBody>
        </p:sp>
        <p:sp>
          <p:nvSpPr>
            <p:cNvPr id="1246" name="Shape 1246"/>
            <p:cNvSpPr/>
            <p:nvPr/>
          </p:nvSpPr>
          <p:spPr>
            <a:xfrm>
              <a:off x="1947663" y="4899988"/>
              <a:ext cx="1306200" cy="639900"/>
            </a:xfrm>
            <a:custGeom>
              <a:avLst/>
              <a:gdLst/>
              <a:ahLst/>
              <a:cxnLst/>
              <a:rect l="0" t="0" r="0" b="0"/>
              <a:pathLst>
                <a:path w="120000" h="120000" extrusionOk="0">
                  <a:moveTo>
                    <a:pt x="0" y="0"/>
                  </a:moveTo>
                  <a:lnTo>
                    <a:pt x="0" y="120000"/>
                  </a:lnTo>
                  <a:lnTo>
                    <a:pt x="0" y="120000"/>
                  </a:lnTo>
                  <a:lnTo>
                    <a:pt x="120000" y="120000"/>
                  </a:lnTo>
                </a:path>
              </a:pathLst>
            </a:custGeom>
            <a:noFill/>
            <a:ln w="57150" cap="flat" cmpd="sng">
              <a:solidFill>
                <a:srgbClr val="3F3F3F"/>
              </a:solidFill>
              <a:prstDash val="solid"/>
              <a:round/>
              <a:headEnd type="none" w="med" len="med"/>
              <a:tailEnd type="none" w="med" len="med"/>
            </a:ln>
          </p:spPr>
          <p:txBody>
            <a:bodyPr wrap="square" lIns="68569" tIns="34275" rIns="68569" bIns="34275" anchor="ctr" anchorCtr="0">
              <a:noAutofit/>
            </a:bodyPr>
            <a:lstStyle/>
            <a:p>
              <a:pPr algn="ctr"/>
              <a:endParaRPr sz="1350">
                <a:solidFill>
                  <a:prstClr val="white"/>
                </a:solidFill>
                <a:ea typeface="Calibri"/>
                <a:cs typeface="Calibri"/>
                <a:sym typeface="Calibri"/>
              </a:endParaRPr>
            </a:p>
          </p:txBody>
        </p:sp>
        <p:sp>
          <p:nvSpPr>
            <p:cNvPr id="1247" name="Shape 1247"/>
            <p:cNvSpPr/>
            <p:nvPr/>
          </p:nvSpPr>
          <p:spPr>
            <a:xfrm>
              <a:off x="6086435" y="4846382"/>
              <a:ext cx="1414800" cy="652200"/>
            </a:xfrm>
            <a:custGeom>
              <a:avLst/>
              <a:gdLst/>
              <a:ahLst/>
              <a:cxnLst/>
              <a:rect l="0" t="0" r="0" b="0"/>
              <a:pathLst>
                <a:path w="120000" h="120000" extrusionOk="0">
                  <a:moveTo>
                    <a:pt x="0" y="0"/>
                  </a:moveTo>
                  <a:lnTo>
                    <a:pt x="0" y="120000"/>
                  </a:lnTo>
                  <a:lnTo>
                    <a:pt x="0" y="120000"/>
                  </a:lnTo>
                  <a:lnTo>
                    <a:pt x="120000" y="120000"/>
                  </a:lnTo>
                </a:path>
              </a:pathLst>
            </a:custGeom>
            <a:noFill/>
            <a:ln w="57150" cap="flat" cmpd="sng">
              <a:solidFill>
                <a:srgbClr val="3F3F3F"/>
              </a:solidFill>
              <a:prstDash val="solid"/>
              <a:round/>
              <a:headEnd type="none" w="med" len="med"/>
              <a:tailEnd type="none" w="med" len="med"/>
            </a:ln>
          </p:spPr>
          <p:txBody>
            <a:bodyPr wrap="square" lIns="68569" tIns="34275" rIns="68569" bIns="34275" anchor="ctr" anchorCtr="0">
              <a:noAutofit/>
            </a:bodyPr>
            <a:lstStyle/>
            <a:p>
              <a:pPr algn="ctr"/>
              <a:endParaRPr sz="1350">
                <a:solidFill>
                  <a:prstClr val="white"/>
                </a:solidFill>
                <a:ea typeface="Calibri"/>
                <a:cs typeface="Calibri"/>
                <a:sym typeface="Calibri"/>
              </a:endParaRPr>
            </a:p>
          </p:txBody>
        </p:sp>
        <p:sp>
          <p:nvSpPr>
            <p:cNvPr id="1248" name="Shape 1248"/>
            <p:cNvSpPr/>
            <p:nvPr/>
          </p:nvSpPr>
          <p:spPr>
            <a:xfrm rot="10800000" flipH="1">
              <a:off x="1973572" y="2611024"/>
              <a:ext cx="1302900" cy="1070100"/>
            </a:xfrm>
            <a:custGeom>
              <a:avLst/>
              <a:gdLst/>
              <a:ahLst/>
              <a:cxnLst/>
              <a:rect l="0" t="0" r="0" b="0"/>
              <a:pathLst>
                <a:path w="120000" h="120000" extrusionOk="0">
                  <a:moveTo>
                    <a:pt x="0" y="0"/>
                  </a:moveTo>
                  <a:lnTo>
                    <a:pt x="0" y="120000"/>
                  </a:lnTo>
                  <a:lnTo>
                    <a:pt x="0" y="120000"/>
                  </a:lnTo>
                  <a:lnTo>
                    <a:pt x="120000" y="120000"/>
                  </a:lnTo>
                </a:path>
              </a:pathLst>
            </a:custGeom>
            <a:noFill/>
            <a:ln w="57150" cap="flat" cmpd="sng">
              <a:solidFill>
                <a:srgbClr val="3F3F3F"/>
              </a:solidFill>
              <a:prstDash val="solid"/>
              <a:round/>
              <a:headEnd type="none" w="med" len="med"/>
              <a:tailEnd type="none" w="med" len="med"/>
            </a:ln>
          </p:spPr>
          <p:txBody>
            <a:bodyPr wrap="square" lIns="68569" tIns="34275" rIns="68569" bIns="34275" anchor="ctr" anchorCtr="0">
              <a:noAutofit/>
            </a:bodyPr>
            <a:lstStyle/>
            <a:p>
              <a:pPr algn="ctr"/>
              <a:endParaRPr sz="1350">
                <a:solidFill>
                  <a:prstClr val="white"/>
                </a:solidFill>
                <a:ea typeface="Calibri"/>
                <a:cs typeface="Calibri"/>
                <a:sym typeface="Calibri"/>
              </a:endParaRPr>
            </a:p>
          </p:txBody>
        </p:sp>
        <p:sp>
          <p:nvSpPr>
            <p:cNvPr id="1249" name="Shape 1249"/>
            <p:cNvSpPr/>
            <p:nvPr/>
          </p:nvSpPr>
          <p:spPr>
            <a:xfrm rot="10800000" flipH="1">
              <a:off x="6075644" y="2624687"/>
              <a:ext cx="1425599" cy="1075500"/>
            </a:xfrm>
            <a:custGeom>
              <a:avLst/>
              <a:gdLst/>
              <a:ahLst/>
              <a:cxnLst/>
              <a:rect l="0" t="0" r="0" b="0"/>
              <a:pathLst>
                <a:path w="120000" h="120000" extrusionOk="0">
                  <a:moveTo>
                    <a:pt x="0" y="0"/>
                  </a:moveTo>
                  <a:lnTo>
                    <a:pt x="0" y="120000"/>
                  </a:lnTo>
                  <a:lnTo>
                    <a:pt x="0" y="120000"/>
                  </a:lnTo>
                  <a:lnTo>
                    <a:pt x="120000" y="120000"/>
                  </a:lnTo>
                </a:path>
              </a:pathLst>
            </a:custGeom>
            <a:noFill/>
            <a:ln w="57150" cap="flat" cmpd="sng">
              <a:solidFill>
                <a:srgbClr val="3F3F3F"/>
              </a:solidFill>
              <a:prstDash val="solid"/>
              <a:round/>
              <a:headEnd type="none" w="med" len="med"/>
              <a:tailEnd type="none" w="med" len="med"/>
            </a:ln>
          </p:spPr>
          <p:txBody>
            <a:bodyPr wrap="square" lIns="68569" tIns="34275" rIns="68569" bIns="34275" anchor="ctr" anchorCtr="0">
              <a:noAutofit/>
            </a:bodyPr>
            <a:lstStyle/>
            <a:p>
              <a:pPr algn="ctr"/>
              <a:endParaRPr sz="1350">
                <a:solidFill>
                  <a:prstClr val="white"/>
                </a:solidFill>
                <a:ea typeface="Calibri"/>
                <a:cs typeface="Calibri"/>
                <a:sym typeface="Calibri"/>
              </a:endParaRPr>
            </a:p>
          </p:txBody>
        </p:sp>
        <p:sp>
          <p:nvSpPr>
            <p:cNvPr id="1250" name="Shape 1250"/>
            <p:cNvSpPr/>
            <p:nvPr/>
          </p:nvSpPr>
          <p:spPr>
            <a:xfrm flipH="1">
              <a:off x="9010116" y="4832682"/>
              <a:ext cx="1333200" cy="652200"/>
            </a:xfrm>
            <a:custGeom>
              <a:avLst/>
              <a:gdLst/>
              <a:ahLst/>
              <a:cxnLst/>
              <a:rect l="0" t="0" r="0" b="0"/>
              <a:pathLst>
                <a:path w="120000" h="120000" extrusionOk="0">
                  <a:moveTo>
                    <a:pt x="0" y="0"/>
                  </a:moveTo>
                  <a:lnTo>
                    <a:pt x="0" y="120000"/>
                  </a:lnTo>
                  <a:lnTo>
                    <a:pt x="0" y="120000"/>
                  </a:lnTo>
                  <a:lnTo>
                    <a:pt x="120000" y="120000"/>
                  </a:lnTo>
                </a:path>
              </a:pathLst>
            </a:custGeom>
            <a:noFill/>
            <a:ln w="57150" cap="flat" cmpd="sng">
              <a:solidFill>
                <a:srgbClr val="3F3F3F"/>
              </a:solidFill>
              <a:prstDash val="solid"/>
              <a:round/>
              <a:headEnd type="none" w="med" len="med"/>
              <a:tailEnd type="none" w="med" len="med"/>
            </a:ln>
          </p:spPr>
          <p:txBody>
            <a:bodyPr wrap="square" lIns="68569" tIns="34275" rIns="68569" bIns="34275" anchor="ctr" anchorCtr="0">
              <a:noAutofit/>
            </a:bodyPr>
            <a:lstStyle/>
            <a:p>
              <a:pPr algn="ctr"/>
              <a:endParaRPr sz="1350">
                <a:solidFill>
                  <a:prstClr val="white"/>
                </a:solidFill>
                <a:ea typeface="Calibri"/>
                <a:cs typeface="Calibri"/>
                <a:sym typeface="Calibri"/>
              </a:endParaRPr>
            </a:p>
          </p:txBody>
        </p:sp>
        <p:sp>
          <p:nvSpPr>
            <p:cNvPr id="1251" name="Shape 1251"/>
            <p:cNvSpPr/>
            <p:nvPr/>
          </p:nvSpPr>
          <p:spPr>
            <a:xfrm rot="10800000">
              <a:off x="9025615" y="2610987"/>
              <a:ext cx="1324500" cy="1075500"/>
            </a:xfrm>
            <a:custGeom>
              <a:avLst/>
              <a:gdLst/>
              <a:ahLst/>
              <a:cxnLst/>
              <a:rect l="0" t="0" r="0" b="0"/>
              <a:pathLst>
                <a:path w="120000" h="120000" extrusionOk="0">
                  <a:moveTo>
                    <a:pt x="0" y="0"/>
                  </a:moveTo>
                  <a:lnTo>
                    <a:pt x="0" y="120000"/>
                  </a:lnTo>
                  <a:lnTo>
                    <a:pt x="0" y="120000"/>
                  </a:lnTo>
                  <a:lnTo>
                    <a:pt x="120000" y="120000"/>
                  </a:lnTo>
                </a:path>
              </a:pathLst>
            </a:custGeom>
            <a:noFill/>
            <a:ln w="57150" cap="flat" cmpd="sng">
              <a:solidFill>
                <a:srgbClr val="3F3F3F"/>
              </a:solidFill>
              <a:prstDash val="solid"/>
              <a:round/>
              <a:headEnd type="none" w="med" len="med"/>
              <a:tailEnd type="none" w="med" len="med"/>
            </a:ln>
          </p:spPr>
          <p:txBody>
            <a:bodyPr wrap="square" lIns="68569" tIns="34275" rIns="68569" bIns="34275" anchor="ctr" anchorCtr="0">
              <a:noAutofit/>
            </a:bodyPr>
            <a:lstStyle/>
            <a:p>
              <a:pPr algn="ctr"/>
              <a:endParaRPr sz="1350">
                <a:solidFill>
                  <a:prstClr val="white"/>
                </a:solidFill>
                <a:ea typeface="Calibri"/>
                <a:cs typeface="Calibri"/>
                <a:sym typeface="Calibri"/>
              </a:endParaRPr>
            </a:p>
          </p:txBody>
        </p:sp>
        <p:pic>
          <p:nvPicPr>
            <p:cNvPr id="2" name="Picture 1" descr="CADENA7-01-01-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227" y="3303003"/>
              <a:ext cx="8942832" cy="1518202"/>
            </a:xfrm>
            <a:prstGeom prst="rect">
              <a:avLst/>
            </a:prstGeom>
          </p:spPr>
        </p:pic>
        <p:sp>
          <p:nvSpPr>
            <p:cNvPr id="1244" name="Shape 1244"/>
            <p:cNvSpPr/>
            <p:nvPr/>
          </p:nvSpPr>
          <p:spPr>
            <a:xfrm>
              <a:off x="2089979" y="2791459"/>
              <a:ext cx="3760800" cy="769499"/>
            </a:xfrm>
            <a:prstGeom prst="rect">
              <a:avLst/>
            </a:prstGeom>
            <a:noFill/>
            <a:ln>
              <a:noFill/>
            </a:ln>
          </p:spPr>
          <p:txBody>
            <a:bodyPr wrap="square" lIns="68569" tIns="34275" rIns="68569" bIns="34275" anchor="t" anchorCtr="0">
              <a:noAutofit/>
            </a:bodyPr>
            <a:lstStyle/>
            <a:p>
              <a:pPr algn="ctr">
                <a:buSzPct val="25000"/>
              </a:pPr>
              <a:r>
                <a:rPr lang="en-US" sz="1050" b="1" dirty="0" err="1">
                  <a:solidFill>
                    <a:srgbClr val="404040"/>
                  </a:solidFill>
                  <a:latin typeface="Arial Narrow" charset="0"/>
                  <a:ea typeface="Arial Narrow" charset="0"/>
                  <a:cs typeface="Arial Narrow" charset="0"/>
                  <a:sym typeface="Arial Narrow"/>
                </a:rPr>
                <a:t>Relación</a:t>
              </a:r>
              <a:r>
                <a:rPr lang="en-US" sz="1050" b="1" dirty="0">
                  <a:solidFill>
                    <a:srgbClr val="404040"/>
                  </a:solidFill>
                  <a:latin typeface="Arial Narrow" charset="0"/>
                  <a:ea typeface="Arial Narrow" charset="0"/>
                  <a:cs typeface="Arial Narrow" charset="0"/>
                  <a:sym typeface="Arial Narrow"/>
                </a:rPr>
                <a:t> entre los </a:t>
              </a:r>
              <a:r>
                <a:rPr lang="en-US" sz="1050" b="1" dirty="0" err="1">
                  <a:solidFill>
                    <a:srgbClr val="404040"/>
                  </a:solidFill>
                  <a:latin typeface="Arial Narrow" charset="0"/>
                  <a:ea typeface="Arial Narrow" charset="0"/>
                  <a:cs typeface="Arial Narrow" charset="0"/>
                  <a:sym typeface="Arial Narrow"/>
                </a:rPr>
                <a:t>insumos</a:t>
              </a:r>
              <a:r>
                <a:rPr lang="en-US" sz="1050" b="1" dirty="0">
                  <a:solidFill>
                    <a:srgbClr val="404040"/>
                  </a:solidFill>
                  <a:latin typeface="Arial Narrow" charset="0"/>
                  <a:ea typeface="Arial Narrow" charset="0"/>
                  <a:cs typeface="Arial Narrow" charset="0"/>
                  <a:sym typeface="Arial Narrow"/>
                </a:rPr>
                <a:t> </a:t>
              </a:r>
            </a:p>
            <a:p>
              <a:pPr algn="ctr">
                <a:buSzPct val="25000"/>
              </a:pPr>
              <a:r>
                <a:rPr lang="en-US" sz="1050" b="1" dirty="0">
                  <a:solidFill>
                    <a:srgbClr val="404040"/>
                  </a:solidFill>
                  <a:latin typeface="Arial Narrow" charset="0"/>
                  <a:ea typeface="Arial Narrow" charset="0"/>
                  <a:cs typeface="Arial Narrow" charset="0"/>
                  <a:sym typeface="Arial Narrow"/>
                </a:rPr>
                <a:t>y los </a:t>
              </a:r>
              <a:r>
                <a:rPr lang="en-US" sz="1050" b="1" dirty="0" err="1">
                  <a:solidFill>
                    <a:srgbClr val="404040"/>
                  </a:solidFill>
                  <a:latin typeface="Arial Narrow" charset="0"/>
                  <a:ea typeface="Arial Narrow" charset="0"/>
                  <a:cs typeface="Arial Narrow" charset="0"/>
                  <a:sym typeface="Arial Narrow"/>
                </a:rPr>
                <a:t>productos</a:t>
              </a:r>
              <a:endParaRPr lang="en-US" sz="1050" b="1" dirty="0">
                <a:solidFill>
                  <a:srgbClr val="404040"/>
                </a:solidFill>
                <a:latin typeface="Arial Narrow" charset="0"/>
                <a:ea typeface="Arial Narrow" charset="0"/>
                <a:cs typeface="Arial Narrow" charset="0"/>
                <a:sym typeface="Arial Narrow"/>
              </a:endParaRPr>
            </a:p>
          </p:txBody>
        </p:sp>
        <p:sp>
          <p:nvSpPr>
            <p:cNvPr id="1245" name="Shape 1245"/>
            <p:cNvSpPr/>
            <p:nvPr/>
          </p:nvSpPr>
          <p:spPr>
            <a:xfrm>
              <a:off x="7002206" y="2771120"/>
              <a:ext cx="2546400" cy="769499"/>
            </a:xfrm>
            <a:prstGeom prst="rect">
              <a:avLst/>
            </a:prstGeom>
            <a:noFill/>
            <a:ln>
              <a:noFill/>
            </a:ln>
          </p:spPr>
          <p:txBody>
            <a:bodyPr wrap="square" lIns="68569" tIns="34275" rIns="68569" bIns="34275" anchor="t" anchorCtr="0">
              <a:noAutofit/>
            </a:bodyPr>
            <a:lstStyle/>
            <a:p>
              <a:pPr algn="ctr">
                <a:buSzPct val="25000"/>
              </a:pPr>
              <a:r>
                <a:rPr lang="en-US" sz="1050" b="1" dirty="0" err="1">
                  <a:solidFill>
                    <a:srgbClr val="404040"/>
                  </a:solidFill>
                  <a:latin typeface="Arial Narrow" charset="0"/>
                  <a:ea typeface="Arial Narrow" charset="0"/>
                  <a:cs typeface="Arial Narrow" charset="0"/>
                  <a:sym typeface="Arial Narrow"/>
                </a:rPr>
                <a:t>Cumplimiento</a:t>
              </a:r>
              <a:r>
                <a:rPr lang="en-US" sz="1050" b="1" dirty="0">
                  <a:solidFill>
                    <a:srgbClr val="404040"/>
                  </a:solidFill>
                  <a:latin typeface="Arial Narrow" charset="0"/>
                  <a:ea typeface="Arial Narrow" charset="0"/>
                  <a:cs typeface="Arial Narrow" charset="0"/>
                  <a:sym typeface="Arial Narrow"/>
                </a:rPr>
                <a:t> de </a:t>
              </a:r>
            </a:p>
            <a:p>
              <a:pPr algn="ctr">
                <a:buSzPct val="25000"/>
              </a:pPr>
              <a:r>
                <a:rPr lang="en-US" sz="1050" b="1" dirty="0" err="1">
                  <a:solidFill>
                    <a:srgbClr val="404040"/>
                  </a:solidFill>
                  <a:latin typeface="Arial Narrow" charset="0"/>
                  <a:ea typeface="Arial Narrow" charset="0"/>
                  <a:cs typeface="Arial Narrow" charset="0"/>
                  <a:sym typeface="Arial Narrow"/>
                </a:rPr>
                <a:t>los</a:t>
              </a:r>
              <a:r>
                <a:rPr lang="en-US" sz="1050" b="1" dirty="0">
                  <a:solidFill>
                    <a:srgbClr val="404040"/>
                  </a:solidFill>
                  <a:latin typeface="Arial Narrow" charset="0"/>
                  <a:ea typeface="Arial Narrow" charset="0"/>
                  <a:cs typeface="Arial Narrow" charset="0"/>
                  <a:sym typeface="Arial Narrow"/>
                </a:rPr>
                <a:t> </a:t>
              </a:r>
              <a:r>
                <a:rPr lang="en-US" sz="1050" b="1" dirty="0" err="1">
                  <a:solidFill>
                    <a:srgbClr val="404040"/>
                  </a:solidFill>
                  <a:latin typeface="Arial Narrow" charset="0"/>
                  <a:ea typeface="Arial Narrow" charset="0"/>
                  <a:cs typeface="Arial Narrow" charset="0"/>
                  <a:sym typeface="Arial Narrow"/>
                </a:rPr>
                <a:t>objetivos</a:t>
              </a:r>
              <a:endParaRPr lang="en-US" sz="1050" b="1" dirty="0">
                <a:solidFill>
                  <a:srgbClr val="404040"/>
                </a:solidFill>
                <a:latin typeface="Arial Narrow" charset="0"/>
                <a:ea typeface="Arial Narrow" charset="0"/>
                <a:cs typeface="Arial Narrow" charset="0"/>
                <a:sym typeface="Arial Narrow"/>
              </a:endParaRPr>
            </a:p>
          </p:txBody>
        </p:sp>
      </p:grpSp>
      <p:sp>
        <p:nvSpPr>
          <p:cNvPr id="25" name="Shape 890"/>
          <p:cNvSpPr txBox="1"/>
          <p:nvPr/>
        </p:nvSpPr>
        <p:spPr>
          <a:xfrm>
            <a:off x="344476" y="4789589"/>
            <a:ext cx="1297265" cy="808207"/>
          </a:xfrm>
          <a:prstGeom prst="rect">
            <a:avLst/>
          </a:prstGeom>
          <a:noFill/>
          <a:ln w="12700" cap="flat" cmpd="sng">
            <a:noFill/>
            <a:prstDash val="solid"/>
            <a:miter lim="800000"/>
            <a:headEnd type="none" w="med" len="med"/>
            <a:tailEnd type="none" w="med" len="med"/>
          </a:ln>
        </p:spPr>
        <p:txBody>
          <a:bodyPr wrap="square" lIns="68569" tIns="34275" rIns="68569" bIns="34275" anchor="t" anchorCtr="0">
            <a:noAutofit/>
          </a:bodyPr>
          <a:lstStyle/>
          <a:p>
            <a:pPr>
              <a:buSzPct val="25000"/>
            </a:pPr>
            <a:r>
              <a:rPr lang="en-US" sz="900" b="1" dirty="0">
                <a:solidFill>
                  <a:schemeClr val="accent2">
                    <a:lumMod val="75000"/>
                  </a:schemeClr>
                </a:solidFill>
                <a:latin typeface="Arial"/>
                <a:ea typeface="Calibri"/>
                <a:cs typeface="Arial"/>
                <a:sym typeface="Calibri"/>
              </a:rPr>
              <a:t>Insumos </a:t>
            </a:r>
          </a:p>
          <a:p>
            <a:pPr>
              <a:buSzPct val="25000"/>
            </a:pPr>
            <a:r>
              <a:rPr lang="en-US" sz="900" dirty="0">
                <a:solidFill>
                  <a:srgbClr val="404040"/>
                </a:solidFill>
                <a:latin typeface="Arial"/>
                <a:ea typeface="Calibri"/>
                <a:cs typeface="Arial"/>
                <a:sym typeface="Calibri"/>
              </a:rPr>
              <a:t>Recursos </a:t>
            </a:r>
            <a:r>
              <a:rPr lang="en-US" sz="900" dirty="0" err="1">
                <a:solidFill>
                  <a:srgbClr val="404040"/>
                </a:solidFill>
                <a:latin typeface="Arial"/>
                <a:ea typeface="Calibri"/>
                <a:cs typeface="Arial"/>
                <a:sym typeface="Calibri"/>
              </a:rPr>
              <a:t>financieros</a:t>
            </a:r>
            <a:r>
              <a:rPr lang="en-US" sz="900" dirty="0">
                <a:solidFill>
                  <a:srgbClr val="404040"/>
                </a:solidFill>
                <a:latin typeface="Arial"/>
                <a:ea typeface="Calibri"/>
                <a:cs typeface="Arial"/>
                <a:sym typeface="Calibri"/>
              </a:rPr>
              <a:t>, </a:t>
            </a:r>
            <a:r>
              <a:rPr lang="en-US" sz="900" dirty="0" err="1">
                <a:solidFill>
                  <a:srgbClr val="404040"/>
                </a:solidFill>
                <a:latin typeface="Arial"/>
                <a:ea typeface="Calibri"/>
                <a:cs typeface="Arial"/>
                <a:sym typeface="Calibri"/>
              </a:rPr>
              <a:t>humanos</a:t>
            </a:r>
            <a:r>
              <a:rPr lang="en-US" sz="900" dirty="0">
                <a:solidFill>
                  <a:srgbClr val="404040"/>
                </a:solidFill>
                <a:latin typeface="Arial"/>
                <a:ea typeface="Calibri"/>
                <a:cs typeface="Arial"/>
                <a:sym typeface="Calibri"/>
              </a:rPr>
              <a:t> y </a:t>
            </a:r>
            <a:r>
              <a:rPr lang="en-US" sz="900" dirty="0" err="1">
                <a:solidFill>
                  <a:srgbClr val="404040"/>
                </a:solidFill>
                <a:latin typeface="Arial"/>
                <a:ea typeface="Calibri"/>
                <a:cs typeface="Arial"/>
                <a:sym typeface="Calibri"/>
              </a:rPr>
              <a:t>materiales</a:t>
            </a:r>
            <a:r>
              <a:rPr lang="en-US" sz="900" dirty="0">
                <a:solidFill>
                  <a:srgbClr val="404040"/>
                </a:solidFill>
                <a:latin typeface="Arial"/>
                <a:ea typeface="Calibri"/>
                <a:cs typeface="Arial"/>
                <a:sym typeface="Calibri"/>
              </a:rPr>
              <a:t> </a:t>
            </a:r>
            <a:r>
              <a:rPr lang="en-US" sz="900" dirty="0" err="1">
                <a:solidFill>
                  <a:srgbClr val="404040"/>
                </a:solidFill>
                <a:latin typeface="Arial"/>
                <a:ea typeface="Calibri"/>
                <a:cs typeface="Arial"/>
                <a:sym typeface="Calibri"/>
              </a:rPr>
              <a:t>empleados</a:t>
            </a:r>
            <a:r>
              <a:rPr lang="en-US" sz="900" dirty="0">
                <a:solidFill>
                  <a:srgbClr val="404040"/>
                </a:solidFill>
                <a:latin typeface="Arial"/>
                <a:ea typeface="Calibri"/>
                <a:cs typeface="Arial"/>
                <a:sym typeface="Calibri"/>
              </a:rPr>
              <a:t> para generar los productos.</a:t>
            </a:r>
          </a:p>
        </p:txBody>
      </p:sp>
      <p:sp>
        <p:nvSpPr>
          <p:cNvPr id="26" name="Shape 891"/>
          <p:cNvSpPr txBox="1"/>
          <p:nvPr/>
        </p:nvSpPr>
        <p:spPr>
          <a:xfrm>
            <a:off x="1759391" y="4789589"/>
            <a:ext cx="1366099" cy="723046"/>
          </a:xfrm>
          <a:prstGeom prst="rect">
            <a:avLst/>
          </a:prstGeom>
          <a:noFill/>
          <a:ln w="12700" cap="flat" cmpd="sng">
            <a:noFill/>
            <a:prstDash val="solid"/>
            <a:miter lim="800000"/>
            <a:headEnd type="none" w="med" len="med"/>
            <a:tailEnd type="none" w="med" len="med"/>
          </a:ln>
        </p:spPr>
        <p:txBody>
          <a:bodyPr wrap="square" lIns="68569" tIns="34275" rIns="68569" bIns="34275" anchor="t" anchorCtr="0">
            <a:noAutofit/>
          </a:bodyPr>
          <a:lstStyle/>
          <a:p>
            <a:pPr>
              <a:buSzPct val="25000"/>
            </a:pPr>
            <a:r>
              <a:rPr lang="en-US" sz="900" b="1" dirty="0">
                <a:solidFill>
                  <a:schemeClr val="accent2">
                    <a:lumMod val="75000"/>
                  </a:schemeClr>
                </a:solidFill>
                <a:latin typeface="Arial"/>
                <a:ea typeface="Calibri"/>
                <a:cs typeface="Arial"/>
                <a:sym typeface="Calibri"/>
              </a:rPr>
              <a:t>Procesos</a:t>
            </a:r>
          </a:p>
          <a:p>
            <a:pPr>
              <a:buSzPct val="25000"/>
            </a:pPr>
            <a:r>
              <a:rPr lang="en-US" sz="900" dirty="0">
                <a:solidFill>
                  <a:srgbClr val="404040"/>
                </a:solidFill>
                <a:latin typeface="Arial"/>
                <a:ea typeface="Calibri"/>
                <a:cs typeface="Arial"/>
                <a:sym typeface="Calibri"/>
              </a:rPr>
              <a:t>Actividades </a:t>
            </a:r>
            <a:r>
              <a:rPr lang="en-US" sz="900" dirty="0" err="1">
                <a:solidFill>
                  <a:srgbClr val="404040"/>
                </a:solidFill>
                <a:latin typeface="Arial"/>
                <a:ea typeface="Calibri"/>
                <a:cs typeface="Arial"/>
                <a:sym typeface="Calibri"/>
              </a:rPr>
              <a:t>realizadas</a:t>
            </a:r>
            <a:r>
              <a:rPr lang="en-US" sz="900" dirty="0">
                <a:solidFill>
                  <a:srgbClr val="404040"/>
                </a:solidFill>
                <a:latin typeface="Arial"/>
                <a:ea typeface="Calibri"/>
                <a:cs typeface="Arial"/>
                <a:sym typeface="Calibri"/>
              </a:rPr>
              <a:t> para </a:t>
            </a:r>
            <a:r>
              <a:rPr lang="en-US" sz="900" dirty="0" err="1">
                <a:solidFill>
                  <a:srgbClr val="404040"/>
                </a:solidFill>
                <a:latin typeface="Arial"/>
                <a:ea typeface="Calibri"/>
                <a:cs typeface="Arial"/>
                <a:sym typeface="Calibri"/>
              </a:rPr>
              <a:t>transformar</a:t>
            </a:r>
            <a:r>
              <a:rPr lang="en-US" sz="900" dirty="0">
                <a:solidFill>
                  <a:srgbClr val="404040"/>
                </a:solidFill>
                <a:latin typeface="Arial"/>
                <a:ea typeface="Calibri"/>
                <a:cs typeface="Arial"/>
                <a:sym typeface="Calibri"/>
              </a:rPr>
              <a:t> los insumos en productos.</a:t>
            </a:r>
          </a:p>
        </p:txBody>
      </p:sp>
      <p:sp>
        <p:nvSpPr>
          <p:cNvPr id="27" name="Shape 892"/>
          <p:cNvSpPr txBox="1"/>
          <p:nvPr/>
        </p:nvSpPr>
        <p:spPr>
          <a:xfrm>
            <a:off x="3198301" y="4789427"/>
            <a:ext cx="1658234" cy="1024610"/>
          </a:xfrm>
          <a:prstGeom prst="rect">
            <a:avLst/>
          </a:prstGeom>
          <a:noFill/>
          <a:ln w="12700" cap="flat" cmpd="sng">
            <a:noFill/>
            <a:prstDash val="solid"/>
            <a:miter lim="800000"/>
            <a:headEnd type="none" w="med" len="med"/>
            <a:tailEnd type="none" w="med" len="med"/>
          </a:ln>
        </p:spPr>
        <p:txBody>
          <a:bodyPr wrap="square" lIns="68569" tIns="34275" rIns="68569" bIns="34275" anchor="t" anchorCtr="0">
            <a:noAutofit/>
          </a:bodyPr>
          <a:lstStyle/>
          <a:p>
            <a:pPr>
              <a:buSzPct val="25000"/>
            </a:pPr>
            <a:r>
              <a:rPr lang="en-US" sz="900" b="1" dirty="0">
                <a:solidFill>
                  <a:schemeClr val="accent2">
                    <a:lumMod val="75000"/>
                  </a:schemeClr>
                </a:solidFill>
                <a:latin typeface="Arial"/>
                <a:ea typeface="Calibri"/>
                <a:cs typeface="Arial"/>
                <a:sym typeface="Calibri"/>
              </a:rPr>
              <a:t>Productos</a:t>
            </a:r>
          </a:p>
          <a:p>
            <a:pPr>
              <a:buSzPct val="25000"/>
            </a:pPr>
            <a:r>
              <a:rPr lang="en-US" sz="900" dirty="0">
                <a:solidFill>
                  <a:srgbClr val="404040"/>
                </a:solidFill>
                <a:latin typeface="Arial"/>
                <a:ea typeface="Calibri"/>
                <a:cs typeface="Arial"/>
                <a:sym typeface="Calibri"/>
              </a:rPr>
              <a:t>Bienes y servicios </a:t>
            </a:r>
            <a:r>
              <a:rPr lang="en-US" sz="900" dirty="0" err="1">
                <a:solidFill>
                  <a:srgbClr val="404040"/>
                </a:solidFill>
                <a:latin typeface="Arial"/>
                <a:ea typeface="Calibri"/>
                <a:cs typeface="Arial"/>
                <a:sym typeface="Calibri"/>
              </a:rPr>
              <a:t>elaborados</a:t>
            </a:r>
            <a:r>
              <a:rPr lang="en-US" sz="900" dirty="0">
                <a:solidFill>
                  <a:srgbClr val="404040"/>
                </a:solidFill>
                <a:latin typeface="Arial"/>
                <a:ea typeface="Calibri"/>
                <a:cs typeface="Arial"/>
                <a:sym typeface="Calibri"/>
              </a:rPr>
              <a:t> que </a:t>
            </a:r>
            <a:r>
              <a:rPr lang="en-US" sz="900" dirty="0" err="1">
                <a:solidFill>
                  <a:srgbClr val="404040"/>
                </a:solidFill>
                <a:latin typeface="Arial"/>
                <a:ea typeface="Calibri"/>
                <a:cs typeface="Arial"/>
                <a:sym typeface="Calibri"/>
              </a:rPr>
              <a:t>requieren</a:t>
            </a:r>
            <a:r>
              <a:rPr lang="en-US" sz="900" dirty="0">
                <a:solidFill>
                  <a:srgbClr val="404040"/>
                </a:solidFill>
                <a:latin typeface="Arial"/>
                <a:ea typeface="Calibri"/>
                <a:cs typeface="Arial"/>
                <a:sym typeface="Calibri"/>
              </a:rPr>
              <a:t> la población para </a:t>
            </a:r>
            <a:r>
              <a:rPr lang="en-US" sz="900" dirty="0" err="1">
                <a:solidFill>
                  <a:srgbClr val="404040"/>
                </a:solidFill>
                <a:latin typeface="Arial"/>
                <a:ea typeface="Calibri"/>
                <a:cs typeface="Arial"/>
                <a:sym typeface="Calibri"/>
              </a:rPr>
              <a:t>satisfacer</a:t>
            </a:r>
            <a:r>
              <a:rPr lang="en-US" sz="900" dirty="0">
                <a:solidFill>
                  <a:srgbClr val="404040"/>
                </a:solidFill>
                <a:latin typeface="Arial"/>
                <a:ea typeface="Calibri"/>
                <a:cs typeface="Arial"/>
                <a:sym typeface="Calibri"/>
              </a:rPr>
              <a:t> </a:t>
            </a:r>
            <a:r>
              <a:rPr lang="en-US" sz="900" dirty="0" err="1">
                <a:solidFill>
                  <a:srgbClr val="404040"/>
                </a:solidFill>
                <a:latin typeface="Arial"/>
                <a:ea typeface="Calibri"/>
                <a:cs typeface="Arial"/>
                <a:sym typeface="Calibri"/>
              </a:rPr>
              <a:t>una</a:t>
            </a:r>
            <a:r>
              <a:rPr lang="en-US" sz="900" dirty="0">
                <a:solidFill>
                  <a:srgbClr val="404040"/>
                </a:solidFill>
                <a:latin typeface="Arial"/>
                <a:ea typeface="Calibri"/>
                <a:cs typeface="Arial"/>
                <a:sym typeface="Calibri"/>
              </a:rPr>
              <a:t> </a:t>
            </a:r>
            <a:r>
              <a:rPr lang="en-US" sz="900" dirty="0" err="1">
                <a:solidFill>
                  <a:srgbClr val="404040"/>
                </a:solidFill>
                <a:latin typeface="Arial"/>
                <a:ea typeface="Calibri"/>
                <a:cs typeface="Arial"/>
                <a:sym typeface="Calibri"/>
              </a:rPr>
              <a:t>demanda</a:t>
            </a:r>
            <a:r>
              <a:rPr lang="en-US" sz="900" dirty="0">
                <a:solidFill>
                  <a:srgbClr val="404040"/>
                </a:solidFill>
                <a:latin typeface="Arial"/>
                <a:ea typeface="Calibri"/>
                <a:cs typeface="Arial"/>
                <a:sym typeface="Calibri"/>
              </a:rPr>
              <a:t> o </a:t>
            </a:r>
            <a:r>
              <a:rPr lang="en-US" sz="900" dirty="0" err="1">
                <a:solidFill>
                  <a:srgbClr val="404040"/>
                </a:solidFill>
                <a:latin typeface="Arial"/>
                <a:ea typeface="Calibri"/>
                <a:cs typeface="Arial"/>
                <a:sym typeface="Calibri"/>
              </a:rPr>
              <a:t>dar</a:t>
            </a:r>
            <a:r>
              <a:rPr lang="en-US" sz="900" dirty="0">
                <a:solidFill>
                  <a:srgbClr val="404040"/>
                </a:solidFill>
                <a:latin typeface="Arial"/>
                <a:ea typeface="Calibri"/>
                <a:cs typeface="Arial"/>
                <a:sym typeface="Calibri"/>
              </a:rPr>
              <a:t> respuesta a las </a:t>
            </a:r>
            <a:r>
              <a:rPr lang="en-US" sz="900" dirty="0" err="1">
                <a:solidFill>
                  <a:srgbClr val="404040"/>
                </a:solidFill>
                <a:latin typeface="Arial"/>
                <a:ea typeface="Calibri"/>
                <a:cs typeface="Arial"/>
                <a:sym typeface="Calibri"/>
              </a:rPr>
              <a:t>causas</a:t>
            </a:r>
            <a:r>
              <a:rPr lang="en-US" sz="900" dirty="0">
                <a:solidFill>
                  <a:srgbClr val="404040"/>
                </a:solidFill>
                <a:latin typeface="Arial"/>
                <a:ea typeface="Calibri"/>
                <a:cs typeface="Arial"/>
                <a:sym typeface="Calibri"/>
              </a:rPr>
              <a:t> </a:t>
            </a:r>
            <a:r>
              <a:rPr lang="en-US" sz="900" dirty="0" err="1">
                <a:solidFill>
                  <a:srgbClr val="404040"/>
                </a:solidFill>
                <a:latin typeface="Arial"/>
                <a:ea typeface="Calibri"/>
                <a:cs typeface="Arial"/>
                <a:sym typeface="Calibri"/>
              </a:rPr>
              <a:t>concretas</a:t>
            </a:r>
            <a:r>
              <a:rPr lang="en-US" sz="900" dirty="0">
                <a:solidFill>
                  <a:srgbClr val="404040"/>
                </a:solidFill>
                <a:latin typeface="Arial"/>
                <a:ea typeface="Calibri"/>
                <a:cs typeface="Arial"/>
                <a:sym typeface="Calibri"/>
              </a:rPr>
              <a:t> de un </a:t>
            </a:r>
            <a:r>
              <a:rPr lang="en-US" sz="900" dirty="0" err="1">
                <a:solidFill>
                  <a:srgbClr val="404040"/>
                </a:solidFill>
                <a:latin typeface="Arial"/>
                <a:ea typeface="Calibri"/>
                <a:cs typeface="Arial"/>
                <a:sym typeface="Calibri"/>
              </a:rPr>
              <a:t>problema</a:t>
            </a:r>
            <a:r>
              <a:rPr lang="en-US" sz="900" dirty="0">
                <a:solidFill>
                  <a:srgbClr val="404040"/>
                </a:solidFill>
                <a:latin typeface="Arial"/>
                <a:ea typeface="Calibri"/>
                <a:cs typeface="Arial"/>
                <a:sym typeface="Calibri"/>
              </a:rPr>
              <a:t>.</a:t>
            </a:r>
          </a:p>
        </p:txBody>
      </p:sp>
      <p:sp>
        <p:nvSpPr>
          <p:cNvPr id="28" name="Shape 893"/>
          <p:cNvSpPr txBox="1"/>
          <p:nvPr/>
        </p:nvSpPr>
        <p:spPr>
          <a:xfrm>
            <a:off x="5024860" y="4789589"/>
            <a:ext cx="1758758" cy="1021319"/>
          </a:xfrm>
          <a:prstGeom prst="rect">
            <a:avLst/>
          </a:prstGeom>
          <a:noFill/>
          <a:ln w="12700" cap="flat" cmpd="sng">
            <a:noFill/>
            <a:prstDash val="solid"/>
            <a:miter lim="800000"/>
            <a:headEnd type="none" w="med" len="med"/>
            <a:tailEnd type="none" w="med" len="med"/>
          </a:ln>
        </p:spPr>
        <p:txBody>
          <a:bodyPr wrap="square" lIns="68569" tIns="34275" rIns="68569" bIns="34275" anchor="t" anchorCtr="0">
            <a:noAutofit/>
          </a:bodyPr>
          <a:lstStyle/>
          <a:p>
            <a:pPr>
              <a:buSzPct val="25000"/>
            </a:pPr>
            <a:r>
              <a:rPr lang="en-US" sz="900" b="1" dirty="0" err="1">
                <a:solidFill>
                  <a:schemeClr val="accent2">
                    <a:lumMod val="75000"/>
                  </a:schemeClr>
                </a:solidFill>
                <a:latin typeface="Arial"/>
                <a:ea typeface="Calibri"/>
                <a:cs typeface="Arial"/>
                <a:sym typeface="Calibri"/>
              </a:rPr>
              <a:t>Resultados</a:t>
            </a:r>
            <a:r>
              <a:rPr lang="en-US" sz="900" b="1" dirty="0">
                <a:solidFill>
                  <a:schemeClr val="accent2">
                    <a:lumMod val="75000"/>
                  </a:schemeClr>
                </a:solidFill>
                <a:latin typeface="Arial"/>
                <a:ea typeface="Calibri"/>
                <a:cs typeface="Arial"/>
                <a:sym typeface="Calibri"/>
              </a:rPr>
              <a:t> o </a:t>
            </a:r>
            <a:r>
              <a:rPr lang="en-US" sz="900" b="1" dirty="0" err="1">
                <a:solidFill>
                  <a:schemeClr val="accent2">
                    <a:lumMod val="75000"/>
                  </a:schemeClr>
                </a:solidFill>
                <a:latin typeface="Arial"/>
                <a:ea typeface="Calibri"/>
                <a:cs typeface="Arial"/>
                <a:sym typeface="Calibri"/>
              </a:rPr>
              <a:t>Efectos</a:t>
            </a:r>
            <a:endParaRPr lang="en-US" sz="900" b="1" dirty="0">
              <a:solidFill>
                <a:schemeClr val="accent2">
                  <a:lumMod val="75000"/>
                </a:schemeClr>
              </a:solidFill>
              <a:latin typeface="Arial"/>
              <a:ea typeface="Calibri"/>
              <a:cs typeface="Arial"/>
              <a:sym typeface="Calibri"/>
            </a:endParaRPr>
          </a:p>
          <a:p>
            <a:pPr>
              <a:buSzPct val="25000"/>
            </a:pPr>
            <a:r>
              <a:rPr lang="en-US" sz="900" dirty="0" err="1">
                <a:solidFill>
                  <a:srgbClr val="404040"/>
                </a:solidFill>
                <a:latin typeface="Arial"/>
                <a:ea typeface="Calibri"/>
                <a:cs typeface="Arial"/>
                <a:sym typeface="Calibri"/>
              </a:rPr>
              <a:t>Cambios</a:t>
            </a:r>
            <a:r>
              <a:rPr lang="en-US" sz="900" dirty="0">
                <a:solidFill>
                  <a:srgbClr val="404040"/>
                </a:solidFill>
                <a:latin typeface="Arial"/>
                <a:ea typeface="Calibri"/>
                <a:cs typeface="Arial"/>
                <a:sym typeface="Calibri"/>
              </a:rPr>
              <a:t> en el </a:t>
            </a:r>
            <a:r>
              <a:rPr lang="en-US" sz="900" dirty="0" err="1">
                <a:solidFill>
                  <a:srgbClr val="404040"/>
                </a:solidFill>
                <a:latin typeface="Arial"/>
                <a:ea typeface="Calibri"/>
                <a:cs typeface="Arial"/>
                <a:sym typeface="Calibri"/>
              </a:rPr>
              <a:t>comportamiento</a:t>
            </a:r>
            <a:r>
              <a:rPr lang="en-US" sz="900" dirty="0">
                <a:solidFill>
                  <a:srgbClr val="404040"/>
                </a:solidFill>
                <a:latin typeface="Arial"/>
                <a:ea typeface="Calibri"/>
                <a:cs typeface="Arial"/>
                <a:sym typeface="Calibri"/>
              </a:rPr>
              <a:t> o en el </a:t>
            </a:r>
            <a:r>
              <a:rPr lang="en-US" sz="900" dirty="0" err="1">
                <a:solidFill>
                  <a:srgbClr val="404040"/>
                </a:solidFill>
                <a:latin typeface="Arial"/>
                <a:ea typeface="Calibri"/>
                <a:cs typeface="Arial"/>
                <a:sym typeface="Calibri"/>
              </a:rPr>
              <a:t>estado</a:t>
            </a:r>
            <a:r>
              <a:rPr lang="en-US" sz="900" dirty="0">
                <a:solidFill>
                  <a:srgbClr val="404040"/>
                </a:solidFill>
                <a:latin typeface="Arial"/>
                <a:ea typeface="Calibri"/>
                <a:cs typeface="Arial"/>
                <a:sym typeface="Calibri"/>
              </a:rPr>
              <a:t> de los </a:t>
            </a:r>
            <a:r>
              <a:rPr lang="en-US" sz="900" dirty="0" err="1">
                <a:solidFill>
                  <a:srgbClr val="404040"/>
                </a:solidFill>
                <a:latin typeface="Arial"/>
                <a:ea typeface="Calibri"/>
                <a:cs typeface="Arial"/>
                <a:sym typeface="Calibri"/>
              </a:rPr>
              <a:t>beneficiarios</a:t>
            </a:r>
            <a:r>
              <a:rPr lang="en-US" sz="900" dirty="0">
                <a:solidFill>
                  <a:srgbClr val="404040"/>
                </a:solidFill>
                <a:latin typeface="Arial"/>
                <a:ea typeface="Calibri"/>
                <a:cs typeface="Arial"/>
                <a:sym typeface="Calibri"/>
              </a:rPr>
              <a:t> </a:t>
            </a:r>
            <a:r>
              <a:rPr lang="en-US" sz="900" dirty="0" err="1">
                <a:solidFill>
                  <a:srgbClr val="404040"/>
                </a:solidFill>
                <a:latin typeface="Arial"/>
                <a:ea typeface="Calibri"/>
                <a:cs typeface="Arial"/>
                <a:sym typeface="Calibri"/>
              </a:rPr>
              <a:t>como</a:t>
            </a:r>
            <a:r>
              <a:rPr lang="en-US" sz="900" dirty="0">
                <a:solidFill>
                  <a:srgbClr val="404040"/>
                </a:solidFill>
                <a:latin typeface="Arial"/>
                <a:ea typeface="Calibri"/>
                <a:cs typeface="Arial"/>
                <a:sym typeface="Calibri"/>
              </a:rPr>
              <a:t> </a:t>
            </a:r>
            <a:r>
              <a:rPr lang="en-US" sz="900" dirty="0" err="1">
                <a:solidFill>
                  <a:srgbClr val="404040"/>
                </a:solidFill>
                <a:latin typeface="Arial"/>
                <a:ea typeface="Calibri"/>
                <a:cs typeface="Arial"/>
                <a:sym typeface="Calibri"/>
              </a:rPr>
              <a:t>consecuencia</a:t>
            </a:r>
            <a:r>
              <a:rPr lang="en-US" sz="900" dirty="0">
                <a:solidFill>
                  <a:srgbClr val="404040"/>
                </a:solidFill>
                <a:latin typeface="Arial"/>
                <a:ea typeface="Calibri"/>
                <a:cs typeface="Arial"/>
                <a:sym typeface="Calibri"/>
              </a:rPr>
              <a:t> de </a:t>
            </a:r>
            <a:r>
              <a:rPr lang="en-US" sz="900" dirty="0" err="1">
                <a:solidFill>
                  <a:srgbClr val="404040"/>
                </a:solidFill>
                <a:latin typeface="Arial"/>
                <a:ea typeface="Calibri"/>
                <a:cs typeface="Arial"/>
                <a:sym typeface="Calibri"/>
              </a:rPr>
              <a:t>recibir</a:t>
            </a:r>
            <a:r>
              <a:rPr lang="en-US" sz="900" dirty="0">
                <a:solidFill>
                  <a:srgbClr val="404040"/>
                </a:solidFill>
                <a:latin typeface="Arial"/>
                <a:ea typeface="Calibri"/>
                <a:cs typeface="Arial"/>
                <a:sym typeface="Calibri"/>
              </a:rPr>
              <a:t> los </a:t>
            </a:r>
            <a:r>
              <a:rPr lang="en-US" sz="900" dirty="0" err="1">
                <a:solidFill>
                  <a:srgbClr val="404040"/>
                </a:solidFill>
                <a:latin typeface="Arial"/>
                <a:ea typeface="Calibri"/>
                <a:cs typeface="Arial"/>
                <a:sym typeface="Calibri"/>
              </a:rPr>
              <a:t>productos</a:t>
            </a:r>
            <a:r>
              <a:rPr lang="en-US" sz="900" dirty="0">
                <a:solidFill>
                  <a:srgbClr val="404040"/>
                </a:solidFill>
                <a:latin typeface="Arial"/>
                <a:ea typeface="Calibri"/>
                <a:cs typeface="Arial"/>
                <a:sym typeface="Calibri"/>
              </a:rPr>
              <a:t> (</a:t>
            </a:r>
            <a:r>
              <a:rPr lang="en-US" sz="900" dirty="0" err="1">
                <a:solidFill>
                  <a:srgbClr val="404040"/>
                </a:solidFill>
                <a:latin typeface="Arial"/>
                <a:ea typeface="Calibri"/>
                <a:cs typeface="Arial"/>
                <a:sym typeface="Calibri"/>
              </a:rPr>
              <a:t>bienes</a:t>
            </a:r>
            <a:r>
              <a:rPr lang="en-US" sz="900" dirty="0">
                <a:solidFill>
                  <a:srgbClr val="404040"/>
                </a:solidFill>
                <a:latin typeface="Arial"/>
                <a:ea typeface="Calibri"/>
                <a:cs typeface="Arial"/>
                <a:sym typeface="Calibri"/>
              </a:rPr>
              <a:t> o </a:t>
            </a:r>
            <a:r>
              <a:rPr lang="en-US" sz="900" dirty="0" err="1">
                <a:solidFill>
                  <a:srgbClr val="404040"/>
                </a:solidFill>
                <a:latin typeface="Arial"/>
                <a:ea typeface="Calibri"/>
                <a:cs typeface="Arial"/>
                <a:sym typeface="Calibri"/>
              </a:rPr>
              <a:t>servicios</a:t>
            </a:r>
            <a:r>
              <a:rPr lang="en-US" sz="900" dirty="0">
                <a:solidFill>
                  <a:srgbClr val="404040"/>
                </a:solidFill>
                <a:latin typeface="Arial"/>
                <a:ea typeface="Calibri"/>
                <a:cs typeface="Arial"/>
                <a:sym typeface="Calibri"/>
              </a:rPr>
              <a:t>). </a:t>
            </a:r>
          </a:p>
        </p:txBody>
      </p:sp>
      <p:sp>
        <p:nvSpPr>
          <p:cNvPr id="29" name="Shape 894"/>
          <p:cNvSpPr txBox="1"/>
          <p:nvPr/>
        </p:nvSpPr>
        <p:spPr>
          <a:xfrm>
            <a:off x="6954153" y="4789589"/>
            <a:ext cx="1830683" cy="1031198"/>
          </a:xfrm>
          <a:prstGeom prst="rect">
            <a:avLst/>
          </a:prstGeom>
          <a:noFill/>
          <a:ln w="12700" cap="flat" cmpd="sng">
            <a:noFill/>
            <a:prstDash val="solid"/>
            <a:miter lim="800000"/>
            <a:headEnd type="none" w="med" len="med"/>
            <a:tailEnd type="none" w="med" len="med"/>
          </a:ln>
        </p:spPr>
        <p:txBody>
          <a:bodyPr wrap="square" lIns="68569" tIns="34275" rIns="68569" bIns="34275" anchor="t" anchorCtr="0">
            <a:noAutofit/>
          </a:bodyPr>
          <a:lstStyle/>
          <a:p>
            <a:pPr>
              <a:buSzPct val="25000"/>
            </a:pPr>
            <a:r>
              <a:rPr lang="en-US" sz="900" b="1" dirty="0">
                <a:solidFill>
                  <a:schemeClr val="accent2">
                    <a:lumMod val="75000"/>
                  </a:schemeClr>
                </a:solidFill>
                <a:latin typeface="Arial"/>
                <a:ea typeface="Calibri"/>
                <a:cs typeface="Arial"/>
                <a:sym typeface="Calibri"/>
              </a:rPr>
              <a:t>Impactos</a:t>
            </a:r>
          </a:p>
          <a:p>
            <a:pPr>
              <a:buSzPct val="25000"/>
            </a:pPr>
            <a:r>
              <a:rPr lang="en-US" sz="900" dirty="0">
                <a:solidFill>
                  <a:srgbClr val="404040"/>
                </a:solidFill>
                <a:latin typeface="Arial"/>
                <a:ea typeface="Calibri"/>
                <a:cs typeface="Arial"/>
                <a:sym typeface="Calibri"/>
              </a:rPr>
              <a:t>Cambios en las condiciones de </a:t>
            </a:r>
            <a:r>
              <a:rPr lang="en-US" sz="900" dirty="0" err="1">
                <a:solidFill>
                  <a:srgbClr val="404040"/>
                </a:solidFill>
                <a:latin typeface="Arial"/>
                <a:ea typeface="Calibri"/>
                <a:cs typeface="Arial"/>
                <a:sym typeface="Calibri"/>
              </a:rPr>
              <a:t>vida</a:t>
            </a:r>
            <a:r>
              <a:rPr lang="en-US" sz="900" dirty="0">
                <a:solidFill>
                  <a:srgbClr val="404040"/>
                </a:solidFill>
                <a:latin typeface="Arial"/>
                <a:ea typeface="Calibri"/>
                <a:cs typeface="Arial"/>
                <a:sym typeface="Calibri"/>
              </a:rPr>
              <a:t> de la población </a:t>
            </a:r>
            <a:r>
              <a:rPr lang="en-US" sz="900" dirty="0" err="1">
                <a:solidFill>
                  <a:srgbClr val="404040"/>
                </a:solidFill>
                <a:latin typeface="Arial"/>
                <a:ea typeface="Calibri"/>
                <a:cs typeface="Arial"/>
                <a:sym typeface="Calibri"/>
              </a:rPr>
              <a:t>objetivo</a:t>
            </a:r>
            <a:r>
              <a:rPr lang="en-US" sz="900" dirty="0">
                <a:solidFill>
                  <a:srgbClr val="404040"/>
                </a:solidFill>
                <a:latin typeface="Arial"/>
                <a:ea typeface="Calibri"/>
                <a:cs typeface="Arial"/>
                <a:sym typeface="Calibri"/>
              </a:rPr>
              <a:t>.</a:t>
            </a:r>
          </a:p>
          <a:p>
            <a:pPr>
              <a:buSzPct val="25000"/>
            </a:pPr>
            <a:r>
              <a:rPr lang="en-US" sz="900" dirty="0">
                <a:solidFill>
                  <a:srgbClr val="404040"/>
                </a:solidFill>
                <a:latin typeface="Arial"/>
                <a:ea typeface="Calibri"/>
                <a:cs typeface="Arial"/>
                <a:sym typeface="Calibri"/>
              </a:rPr>
              <a:t>Mayor valor público en </a:t>
            </a:r>
            <a:r>
              <a:rPr lang="en-US" sz="900" dirty="0" err="1">
                <a:solidFill>
                  <a:srgbClr val="404040"/>
                </a:solidFill>
                <a:latin typeface="Arial"/>
                <a:ea typeface="Calibri"/>
                <a:cs typeface="Arial"/>
                <a:sym typeface="Calibri"/>
              </a:rPr>
              <a:t>términos</a:t>
            </a:r>
            <a:r>
              <a:rPr lang="en-US" sz="900" dirty="0">
                <a:solidFill>
                  <a:srgbClr val="404040"/>
                </a:solidFill>
                <a:latin typeface="Arial"/>
                <a:ea typeface="Calibri"/>
                <a:cs typeface="Arial"/>
                <a:sym typeface="Calibri"/>
              </a:rPr>
              <a:t> de </a:t>
            </a:r>
            <a:r>
              <a:rPr lang="en-US" sz="900" dirty="0" err="1">
                <a:solidFill>
                  <a:srgbClr val="404040"/>
                </a:solidFill>
                <a:latin typeface="Arial"/>
                <a:ea typeface="Calibri"/>
                <a:cs typeface="Arial"/>
                <a:sym typeface="Calibri"/>
              </a:rPr>
              <a:t>bienestar</a:t>
            </a:r>
            <a:r>
              <a:rPr lang="en-US" sz="900" dirty="0">
                <a:solidFill>
                  <a:srgbClr val="404040"/>
                </a:solidFill>
                <a:latin typeface="Arial"/>
                <a:ea typeface="Calibri"/>
                <a:cs typeface="Arial"/>
                <a:sym typeface="Calibri"/>
              </a:rPr>
              <a:t>, </a:t>
            </a:r>
            <a:r>
              <a:rPr lang="en-US" sz="900" dirty="0" err="1">
                <a:solidFill>
                  <a:srgbClr val="404040"/>
                </a:solidFill>
                <a:latin typeface="Arial"/>
                <a:ea typeface="Calibri"/>
                <a:cs typeface="Arial"/>
                <a:sym typeface="Calibri"/>
              </a:rPr>
              <a:t>prosperidad</a:t>
            </a:r>
            <a:r>
              <a:rPr lang="en-US" sz="900" dirty="0">
                <a:solidFill>
                  <a:srgbClr val="404040"/>
                </a:solidFill>
                <a:latin typeface="Arial"/>
                <a:ea typeface="Calibri"/>
                <a:cs typeface="Arial"/>
                <a:sym typeface="Calibri"/>
              </a:rPr>
              <a:t> general y calidad de </a:t>
            </a:r>
            <a:r>
              <a:rPr lang="en-US" sz="900" dirty="0" err="1">
                <a:solidFill>
                  <a:srgbClr val="404040"/>
                </a:solidFill>
                <a:latin typeface="Arial"/>
                <a:ea typeface="Calibri"/>
                <a:cs typeface="Arial"/>
                <a:sym typeface="Calibri"/>
              </a:rPr>
              <a:t>vida</a:t>
            </a:r>
            <a:r>
              <a:rPr lang="en-US" sz="900" dirty="0">
                <a:solidFill>
                  <a:srgbClr val="404040"/>
                </a:solidFill>
                <a:latin typeface="Arial"/>
                <a:ea typeface="Calibri"/>
                <a:cs typeface="Arial"/>
                <a:sym typeface="Calibri"/>
              </a:rPr>
              <a:t> de la población. </a:t>
            </a:r>
          </a:p>
        </p:txBody>
      </p:sp>
      <p:cxnSp>
        <p:nvCxnSpPr>
          <p:cNvPr id="6" name="Straight Connector 5"/>
          <p:cNvCxnSpPr/>
          <p:nvPr/>
        </p:nvCxnSpPr>
        <p:spPr>
          <a:xfrm>
            <a:off x="422118" y="4710059"/>
            <a:ext cx="8266559" cy="0"/>
          </a:xfrm>
          <a:prstGeom prst="line">
            <a:avLst/>
          </a:prstGeom>
          <a:ln w="3810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1" name="Rectángulo 1"/>
          <p:cNvSpPr/>
          <p:nvPr/>
        </p:nvSpPr>
        <p:spPr>
          <a:xfrm>
            <a:off x="318780" y="870992"/>
            <a:ext cx="8548244" cy="369332"/>
          </a:xfrm>
          <a:prstGeom prst="rect">
            <a:avLst/>
          </a:prstGeom>
        </p:spPr>
        <p:txBody>
          <a:bodyPr wrap="square">
            <a:spAutoFit/>
          </a:bodyPr>
          <a:lstStyle/>
          <a:p>
            <a:pPr algn="ctr" defTabSz="342797">
              <a:defRPr/>
            </a:pPr>
            <a:r>
              <a:rPr lang="es-CO" dirty="0">
                <a:solidFill>
                  <a:prstClr val="black"/>
                </a:solidFill>
                <a:latin typeface="Arial Black" panose="020B0A04020102020204" pitchFamily="34" charset="0"/>
              </a:rPr>
              <a:t>Cadena de Valor Público</a:t>
            </a:r>
          </a:p>
        </p:txBody>
      </p:sp>
      <p:sp>
        <p:nvSpPr>
          <p:cNvPr id="32" name="CuadroTexto 20"/>
          <p:cNvSpPr txBox="1"/>
          <p:nvPr/>
        </p:nvSpPr>
        <p:spPr>
          <a:xfrm>
            <a:off x="150245" y="1230985"/>
            <a:ext cx="8885144" cy="784830"/>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CO" sz="1500" b="1" dirty="0">
                <a:solidFill>
                  <a:schemeClr val="tx1"/>
                </a:solidFill>
                <a:latin typeface="Arial Narrow" panose="020B0606020202030204" pitchFamily="34" charset="0"/>
                <a:cs typeface="Arial"/>
              </a:rPr>
              <a:t>En el proceso de generación de valor público, la </a:t>
            </a:r>
            <a:r>
              <a:rPr lang="es-CO" sz="1500" b="1" dirty="0">
                <a:solidFill>
                  <a:schemeClr val="accent2">
                    <a:lumMod val="50000"/>
                  </a:schemeClr>
                </a:solidFill>
                <a:latin typeface="Arial Narrow" panose="020B0606020202030204" pitchFamily="34" charset="0"/>
                <a:cs typeface="Arial"/>
              </a:rPr>
              <a:t>cadena de valor </a:t>
            </a:r>
            <a:r>
              <a:rPr lang="es-CO" sz="1500" b="1" dirty="0">
                <a:solidFill>
                  <a:schemeClr val="tx1"/>
                </a:solidFill>
                <a:latin typeface="Arial Narrow" panose="020B0606020202030204" pitchFamily="34" charset="0"/>
                <a:cs typeface="Arial"/>
              </a:rPr>
              <a:t>se utiliza como la herramienta principal para representar las intervenciones públicas. </a:t>
            </a:r>
          </a:p>
          <a:p>
            <a:pPr algn="ctr"/>
            <a:r>
              <a:rPr lang="es-CO" sz="1500" b="1" dirty="0">
                <a:solidFill>
                  <a:schemeClr val="tx1"/>
                </a:solidFill>
                <a:latin typeface="Arial Narrow" panose="020B0606020202030204" pitchFamily="34" charset="0"/>
                <a:cs typeface="Arial"/>
              </a:rPr>
              <a:t>Sus elementos son los siguientes: </a:t>
            </a:r>
            <a:r>
              <a:rPr lang="es-CO" sz="1500" b="1" dirty="0">
                <a:solidFill>
                  <a:schemeClr val="accent2">
                    <a:lumMod val="50000"/>
                  </a:schemeClr>
                </a:solidFill>
                <a:latin typeface="Arial Narrow" panose="020B0606020202030204" pitchFamily="34" charset="0"/>
                <a:cs typeface="Arial"/>
              </a:rPr>
              <a:t>Insumos, Procesos, Productos, Efectos e Impactos</a:t>
            </a:r>
            <a:r>
              <a:rPr lang="es-CO" sz="1500" b="1" dirty="0">
                <a:solidFill>
                  <a:schemeClr val="tx1"/>
                </a:solidFill>
                <a:latin typeface="Arial Narrow" panose="020B0606020202030204" pitchFamily="34" charset="0"/>
                <a:cs typeface="Arial"/>
              </a:rPr>
              <a:t>. </a:t>
            </a:r>
          </a:p>
        </p:txBody>
      </p:sp>
      <p:sp>
        <p:nvSpPr>
          <p:cNvPr id="33" name="Shape 1251"/>
          <p:cNvSpPr/>
          <p:nvPr/>
        </p:nvSpPr>
        <p:spPr>
          <a:xfrm rot="10800000">
            <a:off x="3499653" y="2247135"/>
            <a:ext cx="981880" cy="699711"/>
          </a:xfrm>
          <a:custGeom>
            <a:avLst/>
            <a:gdLst/>
            <a:ahLst/>
            <a:cxnLst/>
            <a:rect l="0" t="0" r="0" b="0"/>
            <a:pathLst>
              <a:path w="120000" h="120000" extrusionOk="0">
                <a:moveTo>
                  <a:pt x="0" y="0"/>
                </a:moveTo>
                <a:lnTo>
                  <a:pt x="0" y="120000"/>
                </a:lnTo>
                <a:lnTo>
                  <a:pt x="0" y="120000"/>
                </a:lnTo>
                <a:lnTo>
                  <a:pt x="120000" y="120000"/>
                </a:lnTo>
              </a:path>
            </a:pathLst>
          </a:custGeom>
          <a:noFill/>
          <a:ln w="57150" cap="flat" cmpd="sng">
            <a:solidFill>
              <a:srgbClr val="3F3F3F"/>
            </a:solidFill>
            <a:prstDash val="solid"/>
            <a:round/>
            <a:headEnd type="none" w="med" len="med"/>
            <a:tailEnd type="none" w="med" len="med"/>
          </a:ln>
        </p:spPr>
        <p:txBody>
          <a:bodyPr wrap="square" lIns="68569" tIns="34275" rIns="68569" bIns="34275" anchor="ctr" anchorCtr="0">
            <a:noAutofit/>
          </a:bodyPr>
          <a:lstStyle/>
          <a:p>
            <a:pPr algn="ctr"/>
            <a:endParaRPr sz="1350">
              <a:solidFill>
                <a:prstClr val="white"/>
              </a:solidFill>
              <a:ea typeface="Calibri"/>
              <a:cs typeface="Calibri"/>
              <a:sym typeface="Calibri"/>
            </a:endParaRPr>
          </a:p>
        </p:txBody>
      </p:sp>
      <p:sp>
        <p:nvSpPr>
          <p:cNvPr id="34" name="Shape 1250"/>
          <p:cNvSpPr/>
          <p:nvPr/>
        </p:nvSpPr>
        <p:spPr>
          <a:xfrm flipH="1">
            <a:off x="3198381" y="3956341"/>
            <a:ext cx="1289681" cy="487304"/>
          </a:xfrm>
          <a:custGeom>
            <a:avLst/>
            <a:gdLst/>
            <a:ahLst/>
            <a:cxnLst/>
            <a:rect l="0" t="0" r="0" b="0"/>
            <a:pathLst>
              <a:path w="120000" h="120000" extrusionOk="0">
                <a:moveTo>
                  <a:pt x="0" y="0"/>
                </a:moveTo>
                <a:lnTo>
                  <a:pt x="0" y="120000"/>
                </a:lnTo>
                <a:lnTo>
                  <a:pt x="0" y="120000"/>
                </a:lnTo>
                <a:lnTo>
                  <a:pt x="120000" y="120000"/>
                </a:lnTo>
              </a:path>
            </a:pathLst>
          </a:custGeom>
          <a:noFill/>
          <a:ln w="57150" cap="flat" cmpd="sng">
            <a:solidFill>
              <a:srgbClr val="3F3F3F"/>
            </a:solidFill>
            <a:prstDash val="solid"/>
            <a:round/>
            <a:headEnd type="none" w="med" len="med"/>
            <a:tailEnd type="none" w="med" len="med"/>
          </a:ln>
        </p:spPr>
        <p:txBody>
          <a:bodyPr wrap="square" lIns="68569" tIns="34275" rIns="68569" bIns="34275" anchor="ctr" anchorCtr="0">
            <a:noAutofit/>
          </a:bodyPr>
          <a:lstStyle/>
          <a:p>
            <a:pPr algn="ctr"/>
            <a:endParaRPr sz="1350">
              <a:solidFill>
                <a:prstClr val="white"/>
              </a:solidFill>
              <a:ea typeface="Calibri"/>
              <a:cs typeface="Calibri"/>
              <a:sym typeface="Calibri"/>
            </a:endParaRPr>
          </a:p>
        </p:txBody>
      </p:sp>
    </p:spTree>
    <p:extLst>
      <p:ext uri="{BB962C8B-B14F-4D97-AF65-F5344CB8AC3E}">
        <p14:creationId xmlns:p14="http://schemas.microsoft.com/office/powerpoint/2010/main" val="3613862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461465"/>
          <a:ext cx="9077325"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247697" y="3058513"/>
            <a:ext cx="2596055" cy="1200329"/>
          </a:xfrm>
          <a:prstGeom prst="rect">
            <a:avLst/>
          </a:prstGeom>
          <a:noFill/>
        </p:spPr>
        <p:txBody>
          <a:bodyPr wrap="square" rtlCol="0">
            <a:spAutoFit/>
          </a:bodyPr>
          <a:lstStyle/>
          <a:p>
            <a:pPr lvl="0" algn="ct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Seguimientos, asesorías y acompañamientos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CO" dirty="0">
              <a:solidFill>
                <a:schemeClr val="bg1"/>
              </a:solidFill>
            </a:endParaRPr>
          </a:p>
        </p:txBody>
      </p:sp>
      <p:sp>
        <p:nvSpPr>
          <p:cNvPr id="3" name="TextBox 2"/>
          <p:cNvSpPr txBox="1"/>
          <p:nvPr/>
        </p:nvSpPr>
        <p:spPr>
          <a:xfrm>
            <a:off x="5160580" y="4608738"/>
            <a:ext cx="2133600" cy="646331"/>
          </a:xfrm>
          <a:prstGeom prst="rect">
            <a:avLst/>
          </a:prstGeom>
          <a:noFill/>
        </p:spPr>
        <p:txBody>
          <a:bodyPr wrap="square" rtlCol="0">
            <a:spAutoFit/>
          </a:bodyPr>
          <a:lstStyle/>
          <a:p>
            <a:pPr lvl="0" algn="ctr"/>
            <a:r>
              <a:rPr lang="es-E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Autoevaluación</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CO" dirty="0">
              <a:solidFill>
                <a:schemeClr val="bg1"/>
              </a:solidFill>
            </a:endParaRPr>
          </a:p>
        </p:txBody>
      </p:sp>
    </p:spTree>
    <p:extLst>
      <p:ext uri="{BB962C8B-B14F-4D97-AF65-F5344CB8AC3E}">
        <p14:creationId xmlns:p14="http://schemas.microsoft.com/office/powerpoint/2010/main" val="2273084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700" y="919715"/>
            <a:ext cx="4608761" cy="3669506"/>
          </a:xfrm>
        </p:spPr>
        <p:txBody>
          <a:bodyPr>
            <a:noAutofit/>
          </a:bodyPr>
          <a:lstStyle/>
          <a:p>
            <a:pPr marL="0" indent="0" algn="ctr">
              <a:buNone/>
            </a:pPr>
            <a:r>
              <a:rPr lang="es-ES" sz="3000" dirty="0">
                <a:latin typeface="Arial" panose="020B0604020202020204" pitchFamily="34" charset="0"/>
                <a:cs typeface="Arial" panose="020B0604020202020204" pitchFamily="34" charset="0"/>
              </a:rPr>
              <a:t>A  través de el </a:t>
            </a:r>
            <a:r>
              <a:rPr lang="es-ES" sz="3000" b="1" dirty="0">
                <a:latin typeface="Arial" panose="020B0604020202020204" pitchFamily="34" charset="0"/>
                <a:cs typeface="Arial" panose="020B0604020202020204" pitchFamily="34" charset="0"/>
              </a:rPr>
              <a:t>fomento a la cultura de control </a:t>
            </a:r>
            <a:r>
              <a:rPr lang="es-ES" sz="3000" dirty="0">
                <a:latin typeface="Arial" panose="020B0604020202020204" pitchFamily="34" charset="0"/>
                <a:cs typeface="Arial" panose="020B0604020202020204" pitchFamily="34" charset="0"/>
              </a:rPr>
              <a:t>es posible  generar en  todos  los   servidores   una   cultura </a:t>
            </a:r>
            <a:r>
              <a:rPr lang="es-ES" sz="3000" b="1" dirty="0">
                <a:latin typeface="Arial" panose="020B0604020202020204" pitchFamily="34" charset="0"/>
                <a:cs typeface="Arial" panose="020B0604020202020204" pitchFamily="34" charset="0"/>
              </a:rPr>
              <a:t>confianza</a:t>
            </a:r>
            <a:r>
              <a:rPr lang="es-ES" sz="3000" dirty="0">
                <a:latin typeface="Arial" panose="020B0604020202020204" pitchFamily="34" charset="0"/>
                <a:cs typeface="Arial" panose="020B0604020202020204" pitchFamily="34" charset="0"/>
              </a:rPr>
              <a:t> y control  efectiva  frente   al  logro de los objetivos.</a:t>
            </a:r>
            <a:endParaRPr lang="es-CO" sz="3000" dirty="0">
              <a:latin typeface="Arial" panose="020B0604020202020204" pitchFamily="34" charset="0"/>
              <a:cs typeface="Arial" panose="020B0604020202020204" pitchFamily="34" charset="0"/>
            </a:endParaRPr>
          </a:p>
          <a:p>
            <a:pPr marL="0" indent="0" algn="ctr">
              <a:buNone/>
            </a:pPr>
            <a:endParaRPr lang="es-CO" sz="3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35758" y="536469"/>
            <a:ext cx="2680648" cy="5044533"/>
          </a:xfrm>
          <a:prstGeom prst="rect">
            <a:avLst/>
          </a:prstGeom>
        </p:spPr>
      </p:pic>
    </p:spTree>
    <p:extLst>
      <p:ext uri="{BB962C8B-B14F-4D97-AF65-F5344CB8AC3E}">
        <p14:creationId xmlns:p14="http://schemas.microsoft.com/office/powerpoint/2010/main" val="32737760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776" y="3697151"/>
            <a:ext cx="8647287" cy="1323439"/>
          </a:xfrm>
          <a:prstGeom prst="rect">
            <a:avLst/>
          </a:prstGeom>
          <a:noFill/>
        </p:spPr>
        <p:txBody>
          <a:bodyPr wrap="square" rtlCol="0">
            <a:spAutoFit/>
          </a:bodyPr>
          <a:lstStyle/>
          <a:p>
            <a:pPr algn="ctr">
              <a:spcBef>
                <a:spcPct val="0"/>
              </a:spcBef>
            </a:pPr>
            <a:r>
              <a:rPr lang="es-MX" sz="8000" b="1" dirty="0" smtClean="0">
                <a:solidFill>
                  <a:srgbClr val="0070C0"/>
                </a:solidFill>
                <a:effectLst>
                  <a:outerShdw blurRad="38100" dist="38100" dir="2700000" algn="tl">
                    <a:srgbClr val="000000">
                      <a:alpha val="43137"/>
                    </a:srgbClr>
                  </a:outerShdw>
                </a:effectLst>
                <a:latin typeface="+mj-lt"/>
                <a:ea typeface="+mj-ea"/>
                <a:cs typeface="+mj-cs"/>
              </a:rPr>
              <a:t>Gracias . </a:t>
            </a:r>
            <a:endParaRPr lang="es-ES" sz="7200" b="1" dirty="0">
              <a:solidFill>
                <a:srgbClr val="0070C0"/>
              </a:solidFill>
              <a:effectLst>
                <a:outerShdw blurRad="38100" dist="38100" dir="2700000" algn="tl">
                  <a:srgbClr val="000000">
                    <a:alpha val="43137"/>
                  </a:srgbClr>
                </a:outerShdw>
              </a:effectLst>
            </a:endParaRPr>
          </a:p>
        </p:txBody>
      </p:sp>
      <p:sp>
        <p:nvSpPr>
          <p:cNvPr id="2" name="CuadroTexto 1"/>
          <p:cNvSpPr txBox="1"/>
          <p:nvPr/>
        </p:nvSpPr>
        <p:spPr>
          <a:xfrm>
            <a:off x="2806095" y="914400"/>
            <a:ext cx="3394647" cy="646331"/>
          </a:xfrm>
          <a:prstGeom prst="rect">
            <a:avLst/>
          </a:prstGeom>
          <a:noFill/>
        </p:spPr>
        <p:txBody>
          <a:bodyPr wrap="none" rtlCol="0">
            <a:spAutoFit/>
          </a:bodyPr>
          <a:lstStyle/>
          <a:p>
            <a:r>
              <a:rPr lang="es-CO" sz="3600" dirty="0" smtClean="0"/>
              <a:t>@</a:t>
            </a:r>
            <a:r>
              <a:rPr lang="es-CO" sz="3600" dirty="0" err="1" smtClean="0"/>
              <a:t>Controlintcund</a:t>
            </a:r>
            <a:endParaRPr lang="es-CO" sz="3600" dirty="0"/>
          </a:p>
        </p:txBody>
      </p:sp>
    </p:spTree>
    <p:extLst>
      <p:ext uri="{BB962C8B-B14F-4D97-AF65-F5344CB8AC3E}">
        <p14:creationId xmlns:p14="http://schemas.microsoft.com/office/powerpoint/2010/main" val="2269721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637162"/>
            <a:ext cx="8862457" cy="5447645"/>
          </a:xfrm>
          <a:prstGeom prst="rect">
            <a:avLst/>
          </a:prstGeom>
          <a:noFill/>
        </p:spPr>
        <p:txBody>
          <a:bodyPr wrap="square" rtlCol="0">
            <a:spAutoFit/>
          </a:bodyPr>
          <a:lstStyle/>
          <a:p>
            <a:pPr marL="285750"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rPr>
              <a:t>Fortalecimiento Institucional y Creación de Comités  ( Herramientas DAFP y OCI)</a:t>
            </a:r>
          </a:p>
          <a:p>
            <a:pPr marL="285750" indent="-285750" algn="just">
              <a:buFont typeface="Arial" panose="020B0604020202020204" pitchFamily="34" charset="0"/>
              <a:buChar char="•"/>
            </a:pPr>
            <a:endParaRPr lang="es-CO" sz="1200" dirty="0" smtClean="0">
              <a:latin typeface="Arial" panose="020B0604020202020204" pitchFamily="34" charset="0"/>
              <a:cs typeface="Arial" panose="020B0604020202020204" pitchFamily="34" charset="0"/>
            </a:endParaRPr>
          </a:p>
          <a:p>
            <a:pPr marL="285750" lvl="1"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rPr>
              <a:t>Plan Anual de Auditoría _ Auditoría </a:t>
            </a:r>
            <a:r>
              <a:rPr lang="es-CO" sz="1200" dirty="0">
                <a:latin typeface="Arial" panose="020B0604020202020204" pitchFamily="34" charset="0"/>
                <a:cs typeface="Arial" panose="020B0604020202020204" pitchFamily="34" charset="0"/>
              </a:rPr>
              <a:t>Interna ( Elementos Estratégicos, Líneas de Defensa, Marco Internacional de Auditoría, Proceso de Auditoría y Aseguramiento y Mejora a la Calidad. </a:t>
            </a:r>
          </a:p>
          <a:p>
            <a:pPr marL="285750" lvl="1" indent="-285750" algn="just">
              <a:buFont typeface="Arial" panose="020B0604020202020204" pitchFamily="34" charset="0"/>
              <a:buChar char="•"/>
            </a:pPr>
            <a:endParaRPr lang="es-CO" sz="1200" dirty="0" smtClean="0">
              <a:latin typeface="Arial" panose="020B0604020202020204" pitchFamily="34" charset="0"/>
              <a:cs typeface="Arial" panose="020B0604020202020204" pitchFamily="34" charset="0"/>
            </a:endParaRPr>
          </a:p>
          <a:p>
            <a:pPr marL="285750" lvl="1"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hlinkClick r:id="rId2" action="ppaction://hlinkfile"/>
              </a:rPr>
              <a:t>Plan </a:t>
            </a:r>
            <a:r>
              <a:rPr lang="es-CO" sz="1200" dirty="0">
                <a:latin typeface="Arial" panose="020B0604020202020204" pitchFamily="34" charset="0"/>
                <a:cs typeface="Arial" panose="020B0604020202020204" pitchFamily="34" charset="0"/>
                <a:hlinkClick r:id="rId2" action="ppaction://hlinkfile"/>
              </a:rPr>
              <a:t>de </a:t>
            </a:r>
            <a:r>
              <a:rPr lang="es-CO" sz="1200" dirty="0" smtClean="0">
                <a:latin typeface="Arial" panose="020B0604020202020204" pitchFamily="34" charset="0"/>
                <a:cs typeface="Arial" panose="020B0604020202020204" pitchFamily="34" charset="0"/>
                <a:hlinkClick r:id="rId2" action="ppaction://hlinkfile"/>
              </a:rPr>
              <a:t>Acción  de la Dependencia </a:t>
            </a:r>
            <a:endParaRPr lang="es-CO" sz="1200" dirty="0" smtClean="0">
              <a:latin typeface="Arial" panose="020B0604020202020204" pitchFamily="34" charset="0"/>
              <a:cs typeface="Arial" panose="020B0604020202020204" pitchFamily="34" charset="0"/>
            </a:endParaRPr>
          </a:p>
          <a:p>
            <a:pPr marL="285750" lvl="1" indent="-285750" algn="just">
              <a:buFont typeface="Arial" panose="020B0604020202020204" pitchFamily="34" charset="0"/>
              <a:buChar char="•"/>
            </a:pPr>
            <a:endParaRPr lang="es-CO" sz="1200" dirty="0">
              <a:latin typeface="Arial" panose="020B0604020202020204" pitchFamily="34" charset="0"/>
              <a:cs typeface="Arial" panose="020B0604020202020204" pitchFamily="34" charset="0"/>
            </a:endParaRPr>
          </a:p>
          <a:p>
            <a:pPr marL="742950" lvl="2"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rPr>
              <a:t>Autodiagnósticos _ </a:t>
            </a:r>
            <a:r>
              <a:rPr lang="es-CO" sz="1200" dirty="0" err="1" smtClean="0">
                <a:latin typeface="Arial" panose="020B0604020202020204" pitchFamily="34" charset="0"/>
                <a:cs typeface="Arial" panose="020B0604020202020204" pitchFamily="34" charset="0"/>
              </a:rPr>
              <a:t>Priorizar_Plan</a:t>
            </a:r>
            <a:r>
              <a:rPr lang="es-CO" sz="1200" dirty="0" smtClean="0">
                <a:latin typeface="Arial" panose="020B0604020202020204" pitchFamily="34" charset="0"/>
                <a:cs typeface="Arial" panose="020B0604020202020204" pitchFamily="34" charset="0"/>
              </a:rPr>
              <a:t> de </a:t>
            </a:r>
            <a:r>
              <a:rPr lang="es-CO" sz="1200" dirty="0" err="1" smtClean="0">
                <a:latin typeface="Arial" panose="020B0604020202020204" pitchFamily="34" charset="0"/>
                <a:cs typeface="Arial" panose="020B0604020202020204" pitchFamily="34" charset="0"/>
              </a:rPr>
              <a:t>de</a:t>
            </a:r>
            <a:r>
              <a:rPr lang="es-CO" sz="1200" dirty="0" smtClean="0">
                <a:latin typeface="Arial" panose="020B0604020202020204" pitchFamily="34" charset="0"/>
                <a:cs typeface="Arial" panose="020B0604020202020204" pitchFamily="34" charset="0"/>
              </a:rPr>
              <a:t> Trabajo con Lideres Política </a:t>
            </a:r>
          </a:p>
          <a:p>
            <a:pPr marL="457200" lvl="2" algn="just"/>
            <a:endParaRPr lang="es-CO" sz="1200" dirty="0" smtClean="0">
              <a:latin typeface="Arial" panose="020B0604020202020204" pitchFamily="34" charset="0"/>
              <a:cs typeface="Arial" panose="020B0604020202020204" pitchFamily="34" charset="0"/>
            </a:endParaRPr>
          </a:p>
          <a:p>
            <a:pPr marL="742950" lvl="2"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hlinkClick r:id="rId3" action="ppaction://hlinkfile"/>
              </a:rPr>
              <a:t>Resultados  </a:t>
            </a:r>
            <a:r>
              <a:rPr lang="es-CO" sz="1200" dirty="0">
                <a:latin typeface="Arial" panose="020B0604020202020204" pitchFamily="34" charset="0"/>
                <a:cs typeface="Arial" panose="020B0604020202020204" pitchFamily="34" charset="0"/>
                <a:hlinkClick r:id="rId3" action="ppaction://hlinkfile"/>
              </a:rPr>
              <a:t>FURAG </a:t>
            </a:r>
            <a:r>
              <a:rPr lang="es-CO" sz="1200" dirty="0" smtClean="0">
                <a:latin typeface="Arial" panose="020B0604020202020204" pitchFamily="34" charset="0"/>
                <a:cs typeface="Arial" panose="020B0604020202020204" pitchFamily="34" charset="0"/>
                <a:hlinkClick r:id="rId3" action="ppaction://hlinkfile"/>
              </a:rPr>
              <a:t>_ Establecimiento de Alertas y Brechas </a:t>
            </a:r>
            <a:endParaRPr lang="es-CO" sz="1200" dirty="0" smtClean="0">
              <a:latin typeface="Arial" panose="020B0604020202020204" pitchFamily="34" charset="0"/>
              <a:cs typeface="Arial" panose="020B0604020202020204" pitchFamily="34" charset="0"/>
            </a:endParaRPr>
          </a:p>
          <a:p>
            <a:pPr marL="285750" lvl="1" indent="-285750" algn="just">
              <a:buFont typeface="Arial" panose="020B0604020202020204" pitchFamily="34" charset="0"/>
              <a:buChar char="•"/>
            </a:pPr>
            <a:endParaRPr lang="es-CO" sz="1200" dirty="0" smtClean="0">
              <a:latin typeface="Arial" panose="020B0604020202020204" pitchFamily="34" charset="0"/>
              <a:cs typeface="Arial" panose="020B0604020202020204" pitchFamily="34" charset="0"/>
            </a:endParaRPr>
          </a:p>
          <a:p>
            <a:pPr marL="742950" lvl="2"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rPr>
              <a:t>Gestión y Administración  </a:t>
            </a:r>
            <a:r>
              <a:rPr lang="es-CO" sz="1200" dirty="0">
                <a:latin typeface="Arial" panose="020B0604020202020204" pitchFamily="34" charset="0"/>
                <a:cs typeface="Arial" panose="020B0604020202020204" pitchFamily="34" charset="0"/>
              </a:rPr>
              <a:t>de Riesgos </a:t>
            </a:r>
            <a:r>
              <a:rPr lang="es-CO" sz="1200" dirty="0" smtClean="0">
                <a:latin typeface="Arial" panose="020B0604020202020204" pitchFamily="34" charset="0"/>
                <a:cs typeface="Arial" panose="020B0604020202020204" pitchFamily="34" charset="0"/>
              </a:rPr>
              <a:t>_ </a:t>
            </a:r>
            <a:r>
              <a:rPr lang="es-CO" sz="1200" dirty="0" err="1" smtClean="0">
                <a:latin typeface="Arial" panose="020B0604020202020204" pitchFamily="34" charset="0"/>
                <a:cs typeface="Arial" panose="020B0604020202020204" pitchFamily="34" charset="0"/>
              </a:rPr>
              <a:t>Procesos_Control</a:t>
            </a:r>
            <a:r>
              <a:rPr lang="es-CO" sz="1200" dirty="0" smtClean="0">
                <a:latin typeface="Arial" panose="020B0604020202020204" pitchFamily="34" charset="0"/>
                <a:cs typeface="Arial" panose="020B0604020202020204" pitchFamily="34" charset="0"/>
              </a:rPr>
              <a:t>_  Establecimiento de Brechas _ Procesos</a:t>
            </a:r>
          </a:p>
          <a:p>
            <a:pPr marL="1200150" lvl="3"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rPr>
              <a:t>Mapa de Riesgos Diseño, Operación, No materialización</a:t>
            </a:r>
          </a:p>
          <a:p>
            <a:pPr marL="1200150" lvl="3"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rPr>
              <a:t>Caracterización de </a:t>
            </a:r>
            <a:r>
              <a:rPr lang="es-CO" sz="1200" dirty="0" err="1" smtClean="0">
                <a:latin typeface="Arial" panose="020B0604020202020204" pitchFamily="34" charset="0"/>
                <a:cs typeface="Arial" panose="020B0604020202020204" pitchFamily="34" charset="0"/>
              </a:rPr>
              <a:t>Procesos_Actualizadas</a:t>
            </a:r>
            <a:r>
              <a:rPr lang="es-CO" sz="1200" dirty="0" smtClean="0">
                <a:latin typeface="Arial" panose="020B0604020202020204" pitchFamily="34" charset="0"/>
                <a:cs typeface="Arial" panose="020B0604020202020204" pitchFamily="34" charset="0"/>
              </a:rPr>
              <a:t> y Objetivos</a:t>
            </a:r>
          </a:p>
          <a:p>
            <a:pPr marL="457200" lvl="2" algn="just"/>
            <a:endParaRPr lang="es-CO" sz="1200" dirty="0">
              <a:latin typeface="Arial" panose="020B0604020202020204" pitchFamily="34" charset="0"/>
              <a:cs typeface="Arial" panose="020B0604020202020204" pitchFamily="34" charset="0"/>
            </a:endParaRPr>
          </a:p>
          <a:p>
            <a:pPr marL="742950" lvl="2"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rPr>
              <a:t>Informes a los Entes de Control </a:t>
            </a:r>
          </a:p>
          <a:p>
            <a:pPr marL="2114550" lvl="4"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rPr>
              <a:t>Contraloría </a:t>
            </a:r>
            <a:r>
              <a:rPr lang="es-CO" sz="1200" dirty="0">
                <a:latin typeface="Arial" panose="020B0604020202020204" pitchFamily="34" charset="0"/>
                <a:cs typeface="Arial" panose="020B0604020202020204" pitchFamily="34" charset="0"/>
              </a:rPr>
              <a:t>Planes de Mejoramiento</a:t>
            </a:r>
          </a:p>
          <a:p>
            <a:pPr marL="2114550" lvl="4" indent="-285750" algn="just">
              <a:buFont typeface="Arial" panose="020B0604020202020204" pitchFamily="34" charset="0"/>
              <a:buChar char="•"/>
            </a:pPr>
            <a:r>
              <a:rPr lang="es-CO" sz="1200" dirty="0" err="1">
                <a:latin typeface="Arial" panose="020B0604020202020204" pitchFamily="34" charset="0"/>
                <a:cs typeface="Arial" panose="020B0604020202020204" pitchFamily="34" charset="0"/>
              </a:rPr>
              <a:t>Sia</a:t>
            </a:r>
            <a:r>
              <a:rPr lang="es-CO" sz="1200" dirty="0">
                <a:latin typeface="Arial" panose="020B0604020202020204" pitchFamily="34" charset="0"/>
                <a:cs typeface="Arial" panose="020B0604020202020204" pitchFamily="34" charset="0"/>
              </a:rPr>
              <a:t> Contraloría y </a:t>
            </a:r>
            <a:r>
              <a:rPr lang="es-CO" sz="1200" dirty="0" err="1">
                <a:latin typeface="Arial" panose="020B0604020202020204" pitchFamily="34" charset="0"/>
                <a:cs typeface="Arial" panose="020B0604020202020204" pitchFamily="34" charset="0"/>
              </a:rPr>
              <a:t>Sia</a:t>
            </a:r>
            <a:r>
              <a:rPr lang="es-CO" sz="1200" dirty="0">
                <a:latin typeface="Arial" panose="020B0604020202020204" pitchFamily="34" charset="0"/>
                <a:cs typeface="Arial" panose="020B0604020202020204" pitchFamily="34" charset="0"/>
              </a:rPr>
              <a:t> Observa</a:t>
            </a:r>
          </a:p>
          <a:p>
            <a:pPr marL="2114550" lvl="4"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Plan Anticorrupción </a:t>
            </a:r>
          </a:p>
          <a:p>
            <a:pPr marL="2114550" lvl="4"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Ley 1712 </a:t>
            </a:r>
          </a:p>
          <a:p>
            <a:pPr marL="742950" lvl="1"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Informes de </a:t>
            </a:r>
            <a:r>
              <a:rPr lang="es-CO" sz="1200" dirty="0" smtClean="0">
                <a:latin typeface="Arial" panose="020B0604020202020204" pitchFamily="34" charset="0"/>
                <a:cs typeface="Arial" panose="020B0604020202020204" pitchFamily="34" charset="0"/>
              </a:rPr>
              <a:t>Ley</a:t>
            </a:r>
          </a:p>
          <a:p>
            <a:pPr lvl="1" algn="just"/>
            <a:endParaRPr lang="es-CO" sz="12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Seguimiento al Plan de Trabajo MIPG</a:t>
            </a:r>
          </a:p>
          <a:p>
            <a:pPr marL="285750" indent="-285750" algn="just">
              <a:buFont typeface="Arial" panose="020B0604020202020204" pitchFamily="34" charset="0"/>
              <a:buChar char="•"/>
            </a:pPr>
            <a:endParaRPr lang="es-CO" sz="1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200" dirty="0" smtClean="0">
                <a:latin typeface="Arial" panose="020B0604020202020204" pitchFamily="34" charset="0"/>
                <a:cs typeface="Arial" panose="020B0604020202020204" pitchFamily="34" charset="0"/>
              </a:rPr>
              <a:t>. Apoyo a la Gestión 	</a:t>
            </a:r>
          </a:p>
          <a:p>
            <a:pPr marL="742950" lvl="1" indent="-285750" algn="just">
              <a:buFont typeface="Arial" panose="020B0604020202020204" pitchFamily="34" charset="0"/>
              <a:buChar char="•"/>
            </a:pPr>
            <a:r>
              <a:rPr lang="es-CO" sz="1200" dirty="0">
                <a:latin typeface="Arial" panose="020B0604020202020204" pitchFamily="34" charset="0"/>
                <a:cs typeface="Arial" panose="020B0604020202020204" pitchFamily="34" charset="0"/>
              </a:rPr>
              <a:t>Cajas de Herramientas DAFP y Oficina de Control Interno}</a:t>
            </a:r>
          </a:p>
          <a:p>
            <a:pPr lvl="1" algn="just"/>
            <a:endParaRPr lang="es-CO" sz="12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endParaRPr lang="es-CO" sz="1200" dirty="0" smtClean="0">
              <a:latin typeface="Arial" panose="020B0604020202020204" pitchFamily="34" charset="0"/>
              <a:cs typeface="Arial" panose="020B0604020202020204" pitchFamily="34" charset="0"/>
            </a:endParaRPr>
          </a:p>
        </p:txBody>
      </p:sp>
      <p:sp>
        <p:nvSpPr>
          <p:cNvPr id="5" name="CuadroTexto 4"/>
          <p:cNvSpPr txBox="1"/>
          <p:nvPr/>
        </p:nvSpPr>
        <p:spPr>
          <a:xfrm>
            <a:off x="0" y="0"/>
            <a:ext cx="8476342" cy="646331"/>
          </a:xfrm>
          <a:prstGeom prst="rect">
            <a:avLst/>
          </a:prstGeom>
          <a:noFill/>
        </p:spPr>
        <p:txBody>
          <a:bodyPr wrap="square" rtlCol="0">
            <a:spAutoFit/>
          </a:bodyPr>
          <a:lstStyle/>
          <a:p>
            <a:r>
              <a:rPr lang="es-CO" sz="3600" b="1" u="sng" dirty="0" smtClean="0">
                <a:solidFill>
                  <a:srgbClr val="0070C0"/>
                </a:solidFill>
                <a:effectLst>
                  <a:outerShdw blurRad="38100" dist="38100" dir="2700000" algn="tl">
                    <a:srgbClr val="000000">
                      <a:alpha val="43137"/>
                    </a:srgbClr>
                  </a:outerShdw>
                </a:effectLst>
                <a:latin typeface="+mj-lt"/>
                <a:ea typeface="+mj-ea"/>
                <a:cs typeface="+mj-cs"/>
              </a:rPr>
              <a:t>Recomendaciones Generales OCI </a:t>
            </a:r>
            <a:endParaRPr lang="es-ES" sz="3600" b="1" u="sng"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514368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24979" y="0"/>
            <a:ext cx="7494039" cy="769441"/>
          </a:xfrm>
          <a:prstGeom prst="rect">
            <a:avLst/>
          </a:prstGeom>
          <a:noFill/>
        </p:spPr>
        <p:txBody>
          <a:bodyPr wrap="none" rtlCol="0">
            <a:spAutoFit/>
          </a:bodyPr>
          <a:lstStyle/>
          <a:p>
            <a:pPr algn="ctr"/>
            <a:r>
              <a:rPr lang="es-ES" sz="4400" b="1" u="sng" dirty="0">
                <a:solidFill>
                  <a:srgbClr val="0070C0"/>
                </a:solidFill>
                <a:effectLst>
                  <a:outerShdw blurRad="38100" dist="38100" dir="2700000" algn="tl">
                    <a:srgbClr val="000000">
                      <a:alpha val="43137"/>
                    </a:srgbClr>
                  </a:outerShdw>
                </a:effectLst>
                <a:latin typeface="+mj-lt"/>
                <a:ea typeface="+mj-ea"/>
                <a:cs typeface="+mj-cs"/>
              </a:rPr>
              <a:t>Criterios Priorización Auditoría </a:t>
            </a:r>
          </a:p>
        </p:txBody>
      </p:sp>
      <p:sp>
        <p:nvSpPr>
          <p:cNvPr id="4" name="CuadroTexto 3"/>
          <p:cNvSpPr txBox="1"/>
          <p:nvPr/>
        </p:nvSpPr>
        <p:spPr>
          <a:xfrm>
            <a:off x="259645" y="788354"/>
            <a:ext cx="8624712" cy="5539978"/>
          </a:xfrm>
          <a:prstGeom prst="rect">
            <a:avLst/>
          </a:prstGeom>
          <a:noFill/>
        </p:spPr>
        <p:txBody>
          <a:bodyPr wrap="square" rtlCol="0">
            <a:spAutoFit/>
          </a:bodyPr>
          <a:lstStyle>
            <a:defPPr>
              <a:defRPr lang="es-ES"/>
            </a:defPPr>
            <a:lvl1pPr algn="ctr">
              <a:spcBef>
                <a:spcPct val="0"/>
              </a:spcBef>
              <a:defRPr sz="5400" b="1">
                <a:solidFill>
                  <a:srgbClr val="0070C0"/>
                </a:solidFill>
                <a:effectLst>
                  <a:outerShdw blurRad="38100" dist="38100" dir="2700000" algn="tl">
                    <a:srgbClr val="000000">
                      <a:alpha val="43137"/>
                    </a:srgbClr>
                  </a:outerShdw>
                </a:effectLst>
                <a:latin typeface="+mj-lt"/>
                <a:ea typeface="+mj-ea"/>
                <a:cs typeface="+mj-cs"/>
              </a:defRPr>
            </a:lvl1pPr>
          </a:lstStyle>
          <a:p>
            <a:pPr marL="914400" indent="-914400" algn="l">
              <a:buFontTx/>
              <a:buAutoNum type="arabicPeriod"/>
            </a:pPr>
            <a:r>
              <a:rPr lang="es-ES" sz="2000" b="0" dirty="0" smtClean="0">
                <a:solidFill>
                  <a:schemeClr val="tx1"/>
                </a:solidFill>
                <a:effectLst/>
              </a:rPr>
              <a:t>Riesgos </a:t>
            </a:r>
            <a:r>
              <a:rPr lang="es-ES" sz="2000" dirty="0">
                <a:solidFill>
                  <a:srgbClr val="FF0000"/>
                </a:solidFill>
              </a:rPr>
              <a:t>(20</a:t>
            </a:r>
            <a:r>
              <a:rPr lang="es-ES" sz="2000" dirty="0" smtClean="0">
                <a:solidFill>
                  <a:srgbClr val="FF0000"/>
                </a:solidFill>
              </a:rPr>
              <a:t>%) ( Procesos – controles – Mapas de Riesgos )</a:t>
            </a:r>
          </a:p>
          <a:p>
            <a:pPr marL="914400" indent="-914400" algn="l">
              <a:buAutoNum type="arabicPeriod"/>
            </a:pPr>
            <a:r>
              <a:rPr lang="es-ES" sz="2000" b="0" dirty="0">
                <a:solidFill>
                  <a:schemeClr val="tx1"/>
                </a:solidFill>
                <a:effectLst/>
              </a:rPr>
              <a:t>Recursos _ Tesorería – </a:t>
            </a:r>
            <a:r>
              <a:rPr lang="es-ES" sz="2000" dirty="0">
                <a:solidFill>
                  <a:schemeClr val="tx1"/>
                </a:solidFill>
                <a:effectLst/>
              </a:rPr>
              <a:t>Existencia de tesorería en la Secretaría</a:t>
            </a:r>
            <a:r>
              <a:rPr lang="es-ES" sz="2000" b="0" dirty="0">
                <a:solidFill>
                  <a:schemeClr val="tx1"/>
                </a:solidFill>
                <a:effectLst/>
              </a:rPr>
              <a:t> </a:t>
            </a:r>
            <a:r>
              <a:rPr lang="es-ES" sz="2000" dirty="0">
                <a:solidFill>
                  <a:srgbClr val="FF0000"/>
                </a:solidFill>
              </a:rPr>
              <a:t>(15%)</a:t>
            </a:r>
            <a:r>
              <a:rPr lang="es-ES" sz="2000" b="0" dirty="0">
                <a:solidFill>
                  <a:schemeClr val="tx1"/>
                </a:solidFill>
                <a:effectLst/>
              </a:rPr>
              <a:t> </a:t>
            </a:r>
          </a:p>
          <a:p>
            <a:pPr marL="914400" indent="-914400" algn="l">
              <a:buAutoNum type="arabicPeriod"/>
            </a:pPr>
            <a:r>
              <a:rPr lang="es-ES" sz="2000" b="0" dirty="0">
                <a:solidFill>
                  <a:schemeClr val="tx1"/>
                </a:solidFill>
                <a:effectLst/>
              </a:rPr>
              <a:t>Presupuesto - </a:t>
            </a:r>
            <a:r>
              <a:rPr lang="es-ES" sz="2000" dirty="0">
                <a:solidFill>
                  <a:schemeClr val="tx1"/>
                </a:solidFill>
                <a:effectLst/>
              </a:rPr>
              <a:t>% asignado del total del presupuesto nivel central</a:t>
            </a:r>
            <a:r>
              <a:rPr lang="es-ES" sz="2000" b="0" dirty="0">
                <a:solidFill>
                  <a:schemeClr val="tx1"/>
                </a:solidFill>
                <a:effectLst/>
              </a:rPr>
              <a:t>   </a:t>
            </a:r>
            <a:r>
              <a:rPr lang="es-ES" sz="2000" dirty="0">
                <a:solidFill>
                  <a:srgbClr val="FF0000"/>
                </a:solidFill>
              </a:rPr>
              <a:t>(15%)</a:t>
            </a:r>
            <a:endParaRPr lang="es-ES" sz="2000" b="0" dirty="0">
              <a:solidFill>
                <a:schemeClr val="tx1"/>
              </a:solidFill>
              <a:effectLst/>
            </a:endParaRPr>
          </a:p>
          <a:p>
            <a:pPr marL="914400" indent="-914400" algn="l">
              <a:buAutoNum type="arabicPeriod"/>
            </a:pPr>
            <a:r>
              <a:rPr lang="es-ES" sz="2000" b="0" dirty="0" smtClean="0">
                <a:solidFill>
                  <a:schemeClr val="tx1"/>
                </a:solidFill>
                <a:effectLst/>
              </a:rPr>
              <a:t>Participación Metas PDD – </a:t>
            </a:r>
            <a:r>
              <a:rPr lang="es-ES" sz="2000" dirty="0" smtClean="0">
                <a:solidFill>
                  <a:schemeClr val="tx1"/>
                </a:solidFill>
                <a:effectLst/>
              </a:rPr>
              <a:t>Ponderado por meta 2017</a:t>
            </a:r>
            <a:r>
              <a:rPr lang="es-ES" sz="2000" b="0" dirty="0" smtClean="0">
                <a:solidFill>
                  <a:schemeClr val="tx1"/>
                </a:solidFill>
                <a:effectLst/>
              </a:rPr>
              <a:t> – </a:t>
            </a:r>
          </a:p>
          <a:p>
            <a:pPr marL="914400" indent="-914400" algn="l">
              <a:buAutoNum type="arabicPeriod"/>
            </a:pPr>
            <a:r>
              <a:rPr lang="es-ES" sz="2000" b="0" dirty="0" smtClean="0">
                <a:solidFill>
                  <a:schemeClr val="tx1"/>
                </a:solidFill>
                <a:effectLst/>
              </a:rPr>
              <a:t>Resultados Auditorías Internas - </a:t>
            </a:r>
            <a:r>
              <a:rPr lang="es-ES" sz="2000" dirty="0" smtClean="0">
                <a:solidFill>
                  <a:schemeClr val="tx1"/>
                </a:solidFill>
                <a:effectLst/>
              </a:rPr>
              <a:t>% de no cumplimientos</a:t>
            </a:r>
            <a:r>
              <a:rPr lang="es-ES" sz="2000" b="0" dirty="0" smtClean="0">
                <a:solidFill>
                  <a:schemeClr val="tx1"/>
                </a:solidFill>
                <a:effectLst/>
              </a:rPr>
              <a:t> </a:t>
            </a:r>
            <a:r>
              <a:rPr lang="es-ES" sz="2000" dirty="0">
                <a:solidFill>
                  <a:srgbClr val="FF0000"/>
                </a:solidFill>
              </a:rPr>
              <a:t>(20%)</a:t>
            </a:r>
            <a:endParaRPr lang="es-ES" sz="2000" b="0" dirty="0" smtClean="0">
              <a:solidFill>
                <a:schemeClr val="tx1"/>
              </a:solidFill>
              <a:effectLst/>
            </a:endParaRPr>
          </a:p>
          <a:p>
            <a:pPr marL="914400" indent="-914400" algn="l">
              <a:buAutoNum type="arabicPeriod"/>
            </a:pPr>
            <a:r>
              <a:rPr lang="es-ES" sz="2000" b="0" dirty="0" smtClean="0">
                <a:solidFill>
                  <a:schemeClr val="tx1"/>
                </a:solidFill>
                <a:effectLst/>
              </a:rPr>
              <a:t>Resultados Auditorías Contraloría de Cundinamarca – </a:t>
            </a:r>
            <a:r>
              <a:rPr lang="es-ES" sz="2000" dirty="0" smtClean="0">
                <a:solidFill>
                  <a:schemeClr val="tx1"/>
                </a:solidFill>
                <a:effectLst/>
              </a:rPr>
              <a:t>Indicador de mejoramiento</a:t>
            </a:r>
            <a:r>
              <a:rPr lang="es-ES" sz="2000" b="0" dirty="0" smtClean="0">
                <a:solidFill>
                  <a:schemeClr val="tx1"/>
                </a:solidFill>
                <a:effectLst/>
              </a:rPr>
              <a:t> </a:t>
            </a:r>
            <a:r>
              <a:rPr lang="es-ES" sz="2000" dirty="0" smtClean="0">
                <a:solidFill>
                  <a:srgbClr val="FF0000"/>
                </a:solidFill>
              </a:rPr>
              <a:t>(15%)</a:t>
            </a:r>
            <a:endParaRPr lang="es-ES" sz="2000" b="0" dirty="0" smtClean="0">
              <a:solidFill>
                <a:schemeClr val="tx1"/>
              </a:solidFill>
              <a:effectLst/>
            </a:endParaRPr>
          </a:p>
          <a:p>
            <a:pPr marL="914400" indent="-914400" algn="l">
              <a:buAutoNum type="arabicPeriod"/>
            </a:pPr>
            <a:r>
              <a:rPr lang="es-ES" sz="2000" b="0" dirty="0" smtClean="0">
                <a:solidFill>
                  <a:schemeClr val="tx1"/>
                </a:solidFill>
                <a:effectLst/>
              </a:rPr>
              <a:t>PGA Contraloría de Cundinamarca 2018 - </a:t>
            </a:r>
            <a:r>
              <a:rPr lang="es-ES" sz="2000" dirty="0" smtClean="0">
                <a:solidFill>
                  <a:schemeClr val="tx1"/>
                </a:solidFill>
                <a:effectLst/>
              </a:rPr>
              <a:t>Programación de auditorías</a:t>
            </a:r>
            <a:r>
              <a:rPr lang="es-ES" sz="2000" b="0" dirty="0" smtClean="0">
                <a:solidFill>
                  <a:schemeClr val="tx1"/>
                </a:solidFill>
                <a:effectLst/>
              </a:rPr>
              <a:t> </a:t>
            </a:r>
            <a:r>
              <a:rPr lang="es-ES" sz="2000" dirty="0" smtClean="0">
                <a:solidFill>
                  <a:srgbClr val="FF0000"/>
                </a:solidFill>
              </a:rPr>
              <a:t>(</a:t>
            </a:r>
            <a:r>
              <a:rPr lang="es-ES" sz="2000" dirty="0">
                <a:solidFill>
                  <a:srgbClr val="FF0000"/>
                </a:solidFill>
              </a:rPr>
              <a:t>15</a:t>
            </a:r>
            <a:r>
              <a:rPr lang="es-ES" sz="2000" dirty="0" smtClean="0">
                <a:solidFill>
                  <a:srgbClr val="FF0000"/>
                </a:solidFill>
              </a:rPr>
              <a:t>%)</a:t>
            </a:r>
          </a:p>
          <a:p>
            <a:pPr marL="914400" indent="-914400" algn="l">
              <a:buAutoNum type="arabicPeriod"/>
            </a:pPr>
            <a:endParaRPr lang="es-ES" sz="2000" b="0" dirty="0">
              <a:solidFill>
                <a:srgbClr val="FF0000"/>
              </a:solidFill>
              <a:effectLst/>
            </a:endParaRPr>
          </a:p>
          <a:p>
            <a:r>
              <a:rPr lang="es-ES" sz="2000" dirty="0" smtClean="0">
                <a:solidFill>
                  <a:schemeClr val="tx1"/>
                </a:solidFill>
              </a:rPr>
              <a:t>Cada Secretaría tiene una calificación de 0 a 10 en cada criterio, de acuerdo al peso se obtiene un valor total, con este se determina la frecuencia con la que debe ser auditada la Secretaría</a:t>
            </a:r>
          </a:p>
          <a:p>
            <a:endParaRPr lang="es-ES" sz="2000" dirty="0">
              <a:solidFill>
                <a:schemeClr val="tx1"/>
              </a:solidFill>
            </a:endParaRPr>
          </a:p>
          <a:p>
            <a:endParaRPr lang="es-ES" sz="2000" dirty="0" smtClean="0">
              <a:solidFill>
                <a:schemeClr val="tx1"/>
              </a:solidFill>
            </a:endParaRPr>
          </a:p>
          <a:p>
            <a:endParaRPr lang="es-ES" dirty="0" smtClean="0">
              <a:solidFill>
                <a:srgbClr val="FF0000"/>
              </a:solidFill>
            </a:endParaRPr>
          </a:p>
        </p:txBody>
      </p:sp>
      <p:pic>
        <p:nvPicPr>
          <p:cNvPr id="3" name="Imagen 2"/>
          <p:cNvPicPr>
            <a:picLocks noChangeAspect="1"/>
          </p:cNvPicPr>
          <p:nvPr/>
        </p:nvPicPr>
        <p:blipFill>
          <a:blip r:embed="rId2"/>
          <a:stretch>
            <a:fillRect/>
          </a:stretch>
        </p:blipFill>
        <p:spPr>
          <a:xfrm>
            <a:off x="3184665" y="4515272"/>
            <a:ext cx="3045601" cy="1259280"/>
          </a:xfrm>
          <a:prstGeom prst="rect">
            <a:avLst/>
          </a:prstGeom>
        </p:spPr>
      </p:pic>
    </p:spTree>
    <p:extLst>
      <p:ext uri="{BB962C8B-B14F-4D97-AF65-F5344CB8AC3E}">
        <p14:creationId xmlns:p14="http://schemas.microsoft.com/office/powerpoint/2010/main" val="2000720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53147" y="0"/>
            <a:ext cx="8077019" cy="769441"/>
          </a:xfrm>
          <a:prstGeom prst="rect">
            <a:avLst/>
          </a:prstGeom>
          <a:noFill/>
        </p:spPr>
        <p:txBody>
          <a:bodyPr wrap="none" rtlCol="0">
            <a:spAutoFit/>
          </a:bodyPr>
          <a:lstStyle/>
          <a:p>
            <a:pPr algn="ctr"/>
            <a:r>
              <a:rPr lang="es-ES" sz="4400" b="1" u="sng" dirty="0" smtClean="0">
                <a:solidFill>
                  <a:srgbClr val="0070C0"/>
                </a:solidFill>
                <a:effectLst>
                  <a:outerShdw blurRad="38100" dist="38100" dir="2700000" algn="tl">
                    <a:srgbClr val="000000">
                      <a:alpha val="43137"/>
                    </a:srgbClr>
                  </a:outerShdw>
                </a:effectLst>
                <a:latin typeface="+mj-lt"/>
                <a:ea typeface="+mj-ea"/>
                <a:cs typeface="+mj-cs"/>
                <a:hlinkClick r:id="rId2" action="ppaction://hlinkfile"/>
              </a:rPr>
              <a:t>Resultados Priorización Auditoría</a:t>
            </a:r>
            <a:endParaRPr lang="es-ES" sz="4400" b="1" u="sng" dirty="0">
              <a:solidFill>
                <a:srgbClr val="0070C0"/>
              </a:solidFill>
              <a:effectLst>
                <a:outerShdw blurRad="38100" dist="38100" dir="2700000" algn="tl">
                  <a:srgbClr val="000000">
                    <a:alpha val="43137"/>
                  </a:srgbClr>
                </a:outerShdw>
              </a:effectLst>
              <a:latin typeface="+mj-lt"/>
              <a:ea typeface="+mj-ea"/>
              <a:cs typeface="+mj-cs"/>
            </a:endParaRPr>
          </a:p>
        </p:txBody>
      </p:sp>
      <p:pic>
        <p:nvPicPr>
          <p:cNvPr id="2" name="Imagen 1"/>
          <p:cNvPicPr>
            <a:picLocks noChangeAspect="1"/>
          </p:cNvPicPr>
          <p:nvPr/>
        </p:nvPicPr>
        <p:blipFill>
          <a:blip r:embed="rId3"/>
          <a:stretch>
            <a:fillRect/>
          </a:stretch>
        </p:blipFill>
        <p:spPr>
          <a:xfrm>
            <a:off x="763274" y="769441"/>
            <a:ext cx="7326320" cy="5083271"/>
          </a:xfrm>
          <a:prstGeom prst="rect">
            <a:avLst/>
          </a:prstGeom>
        </p:spPr>
      </p:pic>
    </p:spTree>
    <p:extLst>
      <p:ext uri="{BB962C8B-B14F-4D97-AF65-F5344CB8AC3E}">
        <p14:creationId xmlns:p14="http://schemas.microsoft.com/office/powerpoint/2010/main" val="1365832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7222" y="45830"/>
            <a:ext cx="4170052" cy="646331"/>
          </a:xfrm>
          <a:prstGeom prst="rect">
            <a:avLst/>
          </a:prstGeom>
          <a:noFill/>
        </p:spPr>
        <p:txBody>
          <a:bodyPr wrap="none" rtlCol="0">
            <a:spAutoFit/>
          </a:bodyPr>
          <a:lstStyle/>
          <a:p>
            <a:r>
              <a:rPr lang="es-ES" sz="3600" b="1" u="sng" dirty="0" smtClean="0">
                <a:solidFill>
                  <a:srgbClr val="0070C0"/>
                </a:solidFill>
                <a:effectLst>
                  <a:outerShdw blurRad="38100" dist="38100" dir="2700000" algn="tl">
                    <a:srgbClr val="000000">
                      <a:alpha val="43137"/>
                    </a:srgbClr>
                  </a:outerShdw>
                </a:effectLst>
                <a:latin typeface="+mj-lt"/>
                <a:ea typeface="+mj-ea"/>
                <a:cs typeface="+mj-cs"/>
              </a:rPr>
              <a:t>a)</a:t>
            </a:r>
            <a:r>
              <a:rPr lang="es-ES" sz="3600" b="1" u="sng" dirty="0" smtClean="0">
                <a:solidFill>
                  <a:srgbClr val="0070C0"/>
                </a:solidFill>
                <a:effectLst>
                  <a:outerShdw blurRad="38100" dist="38100" dir="2700000" algn="tl">
                    <a:srgbClr val="000000">
                      <a:alpha val="43137"/>
                    </a:srgbClr>
                  </a:outerShdw>
                </a:effectLst>
                <a:latin typeface="+mj-lt"/>
                <a:ea typeface="+mj-ea"/>
                <a:cs typeface="+mj-cs"/>
                <a:hlinkClick r:id="rId2" action="ppaction://hlinkfile"/>
              </a:rPr>
              <a:t> Plan de Auditorías</a:t>
            </a:r>
            <a:endParaRPr lang="es-ES" sz="3600" b="1" u="sng" dirty="0">
              <a:solidFill>
                <a:srgbClr val="0070C0"/>
              </a:solidFill>
              <a:effectLst>
                <a:outerShdw blurRad="38100" dist="38100" dir="2700000" algn="tl">
                  <a:srgbClr val="000000">
                    <a:alpha val="43137"/>
                  </a:srgbClr>
                </a:outerShdw>
              </a:effectLst>
              <a:latin typeface="+mj-lt"/>
              <a:ea typeface="+mj-ea"/>
              <a:cs typeface="+mj-cs"/>
            </a:endParaRPr>
          </a:p>
        </p:txBody>
      </p:sp>
      <p:pic>
        <p:nvPicPr>
          <p:cNvPr id="2" name="Imagen 1"/>
          <p:cNvPicPr>
            <a:picLocks noChangeAspect="1"/>
          </p:cNvPicPr>
          <p:nvPr/>
        </p:nvPicPr>
        <p:blipFill rotWithShape="1">
          <a:blip r:embed="rId3"/>
          <a:srcRect b="10599"/>
          <a:stretch/>
        </p:blipFill>
        <p:spPr>
          <a:xfrm>
            <a:off x="373392" y="769441"/>
            <a:ext cx="8088220" cy="3577476"/>
          </a:xfrm>
          <a:prstGeom prst="rect">
            <a:avLst/>
          </a:prstGeom>
        </p:spPr>
      </p:pic>
      <p:sp>
        <p:nvSpPr>
          <p:cNvPr id="4" name="Rectángulo 3">
            <a:hlinkClick r:id="rId4" action="ppaction://hlinkfile"/>
          </p:cNvPr>
          <p:cNvSpPr/>
          <p:nvPr/>
        </p:nvSpPr>
        <p:spPr>
          <a:xfrm>
            <a:off x="300500" y="4813826"/>
            <a:ext cx="4614533" cy="584775"/>
          </a:xfrm>
          <a:prstGeom prst="rect">
            <a:avLst/>
          </a:prstGeom>
        </p:spPr>
        <p:txBody>
          <a:bodyPr wrap="none">
            <a:spAutoFit/>
          </a:bodyPr>
          <a:lstStyle/>
          <a:p>
            <a:r>
              <a:rPr lang="es-ES" sz="3200" b="1" u="sng" dirty="0" smtClean="0">
                <a:solidFill>
                  <a:srgbClr val="0070C0"/>
                </a:solidFill>
                <a:effectLst>
                  <a:outerShdw blurRad="38100" dist="38100" dir="2700000" algn="tl">
                    <a:srgbClr val="000000">
                      <a:alpha val="43137"/>
                    </a:srgbClr>
                  </a:outerShdw>
                </a:effectLst>
              </a:rPr>
              <a:t>b) Ejecución de Auditorías</a:t>
            </a:r>
            <a:endParaRPr lang="es-ES" sz="3200" b="1" u="sng"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334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7728</TotalTime>
  <Words>2328</Words>
  <Application>Microsoft Office PowerPoint</Application>
  <PresentationFormat>Presentación en pantalla (4:3)</PresentationFormat>
  <Paragraphs>439</Paragraphs>
  <Slides>52</Slides>
  <Notes>5</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52</vt:i4>
      </vt:variant>
    </vt:vector>
  </HeadingPairs>
  <TitlesOfParts>
    <vt:vector size="64" baseType="lpstr">
      <vt:lpstr>Arial Unicode MS</vt:lpstr>
      <vt:lpstr>Arial</vt:lpstr>
      <vt:lpstr>Arial Black</vt:lpstr>
      <vt:lpstr>Arial Narrow</vt:lpstr>
      <vt:lpstr>Calibri</vt:lpstr>
      <vt:lpstr>Helvetica</vt:lpstr>
      <vt:lpstr>inherit</vt:lpstr>
      <vt:lpstr>Times New Roman</vt:lpstr>
      <vt:lpstr>Verdana</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Capital Social</vt:lpstr>
      <vt:lpstr>La Confianza Institucional</vt:lpstr>
      <vt:lpstr>Presentación de PowerPoint</vt:lpstr>
      <vt:lpstr>Presentación de PowerPoint</vt:lpstr>
      <vt:lpstr>Presentación de PowerPoint</vt:lpstr>
      <vt:lpstr>RUTAS DE LA CULTURA DE CONTROL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Carlos Hoyos Castro</dc:creator>
  <cp:lastModifiedBy>user</cp:lastModifiedBy>
  <cp:revision>197</cp:revision>
  <cp:lastPrinted>2018-04-06T14:15:37Z</cp:lastPrinted>
  <dcterms:created xsi:type="dcterms:W3CDTF">2016-05-25T21:54:10Z</dcterms:created>
  <dcterms:modified xsi:type="dcterms:W3CDTF">2018-06-26T17:13:57Z</dcterms:modified>
</cp:coreProperties>
</file>