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94" r:id="rId4"/>
    <p:sldId id="275" r:id="rId5"/>
    <p:sldId id="276" r:id="rId6"/>
    <p:sldId id="277" r:id="rId7"/>
    <p:sldId id="283" r:id="rId8"/>
    <p:sldId id="281" r:id="rId9"/>
    <p:sldId id="284" r:id="rId10"/>
    <p:sldId id="285" r:id="rId11"/>
    <p:sldId id="286" r:id="rId12"/>
    <p:sldId id="296" r:id="rId13"/>
    <p:sldId id="297" r:id="rId14"/>
    <p:sldId id="298" r:id="rId15"/>
    <p:sldId id="292" r:id="rId16"/>
    <p:sldId id="293" r:id="rId17"/>
    <p:sldId id="288" r:id="rId18"/>
    <p:sldId id="289" r:id="rId19"/>
    <p:sldId id="287" r:id="rId20"/>
    <p:sldId id="291" r:id="rId21"/>
    <p:sldId id="295" r:id="rId22"/>
    <p:sldId id="299" r:id="rId23"/>
    <p:sldId id="300" r:id="rId24"/>
    <p:sldId id="301" r:id="rId25"/>
    <p:sldId id="302" r:id="rId26"/>
    <p:sldId id="303" r:id="rId27"/>
    <p:sldId id="304" r:id="rId28"/>
    <p:sldId id="305" r:id="rId29"/>
    <p:sldId id="274" r:id="rId3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5501" autoAdjust="0"/>
  </p:normalViewPr>
  <p:slideViewPr>
    <p:cSldViewPr snapToGrid="0" snapToObjects="1">
      <p:cViewPr varScale="1">
        <p:scale>
          <a:sx n="70" d="100"/>
          <a:sy n="70" d="100"/>
        </p:scale>
        <p:origin x="1368" y="72"/>
      </p:cViewPr>
      <p:guideLst>
        <p:guide orient="horz" pos="2183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853CE-244D-4AFE-99DD-05282CC3384A}" type="datetimeFigureOut">
              <a:rPr lang="es-CO" smtClean="0"/>
              <a:t>17/12/2018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77CFA-9BDF-4AC5-92B5-001A649B4A3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5999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5252-A52F-B44A-9C26-907A8A613BE3}" type="datetimeFigureOut">
              <a:rPr lang="es-ES" smtClean="0"/>
              <a:pPr/>
              <a:t>17/12/2018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FAD8-4194-A243-8DEB-BFEBE77986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510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5252-A52F-B44A-9C26-907A8A613BE3}" type="datetimeFigureOut">
              <a:rPr lang="es-ES" smtClean="0"/>
              <a:pPr/>
              <a:t>17/12/2018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FAD8-4194-A243-8DEB-BFEBE77986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734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5252-A52F-B44A-9C26-907A8A613BE3}" type="datetimeFigureOut">
              <a:rPr lang="es-ES" smtClean="0"/>
              <a:pPr/>
              <a:t>17/12/2018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FAD8-4194-A243-8DEB-BFEBE77986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64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5252-A52F-B44A-9C26-907A8A613BE3}" type="datetimeFigureOut">
              <a:rPr lang="es-ES" smtClean="0"/>
              <a:pPr/>
              <a:t>17/12/2018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FAD8-4194-A243-8DEB-BFEBE77986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936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5252-A52F-B44A-9C26-907A8A613BE3}" type="datetimeFigureOut">
              <a:rPr lang="es-ES" smtClean="0"/>
              <a:pPr/>
              <a:t>17/12/2018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FAD8-4194-A243-8DEB-BFEBE77986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443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5252-A52F-B44A-9C26-907A8A613BE3}" type="datetimeFigureOut">
              <a:rPr lang="es-ES" smtClean="0"/>
              <a:pPr/>
              <a:t>17/12/2018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FAD8-4194-A243-8DEB-BFEBE77986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309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5252-A52F-B44A-9C26-907A8A613BE3}" type="datetimeFigureOut">
              <a:rPr lang="es-ES" smtClean="0"/>
              <a:pPr/>
              <a:t>17/12/2018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FAD8-4194-A243-8DEB-BFEBE77986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4946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5252-A52F-B44A-9C26-907A8A613BE3}" type="datetimeFigureOut">
              <a:rPr lang="es-ES" smtClean="0"/>
              <a:pPr/>
              <a:t>17/12/2018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FAD8-4194-A243-8DEB-BFEBE77986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1378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5252-A52F-B44A-9C26-907A8A613BE3}" type="datetimeFigureOut">
              <a:rPr lang="es-ES" smtClean="0"/>
              <a:pPr/>
              <a:t>17/12/2018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FAD8-4194-A243-8DEB-BFEBE77986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589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5252-A52F-B44A-9C26-907A8A613BE3}" type="datetimeFigureOut">
              <a:rPr lang="es-ES" smtClean="0"/>
              <a:pPr/>
              <a:t>17/12/2018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FAD8-4194-A243-8DEB-BFEBE77986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873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75252-A52F-B44A-9C26-907A8A613BE3}" type="datetimeFigureOut">
              <a:rPr lang="es-ES" smtClean="0"/>
              <a:pPr/>
              <a:t>17/12/2018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1FAD8-4194-A243-8DEB-BFEBE77986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63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75252-A52F-B44A-9C26-907A8A613BE3}" type="datetimeFigureOut">
              <a:rPr lang="es-ES" smtClean="0"/>
              <a:pPr/>
              <a:t>17/12/2018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1FAD8-4194-A243-8DEB-BFEBE77986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520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traloria.gov.co/web/sireci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traloria.gov.co/web/sireci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Imagen 3" descr="PRESENTACION PPT-PRINCIP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799" y="2319131"/>
            <a:ext cx="7610061" cy="2875722"/>
          </a:xfrm>
        </p:spPr>
        <p:txBody>
          <a:bodyPr>
            <a:normAutofit fontScale="77500" lnSpcReduction="20000"/>
          </a:bodyPr>
          <a:lstStyle/>
          <a:p>
            <a:r>
              <a:rPr lang="es-CO" sz="5800" dirty="0" smtClean="0">
                <a:solidFill>
                  <a:schemeClr val="bg1"/>
                </a:solidFill>
                <a:latin typeface="Flama-Medium"/>
                <a:cs typeface="Flama-Medium"/>
              </a:rPr>
              <a:t>OFICINA DE CONTROL INTERNO</a:t>
            </a:r>
          </a:p>
          <a:p>
            <a:endParaRPr lang="es-CO" sz="4800" dirty="0" smtClean="0">
              <a:solidFill>
                <a:schemeClr val="bg1"/>
              </a:solidFill>
              <a:latin typeface="Flama-Medium"/>
              <a:cs typeface="Flama-Medium"/>
            </a:endParaRPr>
          </a:p>
          <a:p>
            <a:r>
              <a:rPr lang="es-CO" sz="4800" dirty="0" smtClean="0">
                <a:solidFill>
                  <a:schemeClr val="bg1"/>
                </a:solidFill>
                <a:latin typeface="Flama-Medium"/>
                <a:cs typeface="Flama-Medium"/>
              </a:rPr>
              <a:t>Formulación de Planes de Mejoramiento</a:t>
            </a:r>
          </a:p>
        </p:txBody>
      </p:sp>
    </p:spTree>
    <p:extLst>
      <p:ext uri="{BB962C8B-B14F-4D97-AF65-F5344CB8AC3E}">
        <p14:creationId xmlns:p14="http://schemas.microsoft.com/office/powerpoint/2010/main" val="248460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RESENTACION HOJA INTER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03"/>
            <a:ext cx="9144000" cy="6858000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047639" y="1292903"/>
            <a:ext cx="8335544" cy="75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endParaRPr lang="es-CO" sz="1400" dirty="0">
              <a:solidFill>
                <a:schemeClr val="tx1">
                  <a:lumMod val="75000"/>
                  <a:lumOff val="25000"/>
                </a:schemeClr>
              </a:solidFill>
              <a:latin typeface="Flama-Medium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503902" y="1473732"/>
            <a:ext cx="8527210" cy="4184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s-CO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DILIGENCIAR EN EL BLOQUE [1] “0 SISTEMA GENERAL DE PARTICIPACIONES </a:t>
            </a:r>
            <a:r>
              <a:rPr lang="es-CO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– SGP”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s-CO" sz="1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457200" indent="-457200" algn="just">
              <a:lnSpc>
                <a:spcPct val="110000"/>
              </a:lnSpc>
              <a:buAutoNum type="arabicPeriod"/>
            </a:pP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FORMULARIO </a:t>
            </a: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CON </a:t>
            </a: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INFORMACIÓN </a:t>
            </a:r>
            <a:r>
              <a:rPr lang="es-CO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(“SI”)</a:t>
            </a: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: lista</a:t>
            </a:r>
            <a:endParaRPr lang="es-CO" sz="1800" dirty="0">
              <a:solidFill>
                <a:schemeClr val="tx1">
                  <a:lumMod val="75000"/>
                  <a:lumOff val="25000"/>
                </a:schemeClr>
              </a:solidFill>
              <a:latin typeface="Flama-Medium"/>
              <a:cs typeface="Flama-Medium"/>
            </a:endParaRPr>
          </a:p>
          <a:p>
            <a:pPr marL="457200" indent="-457200" algn="just">
              <a:lnSpc>
                <a:spcPct val="110000"/>
              </a:lnSpc>
              <a:buAutoNum type="arabicPeriod"/>
            </a:pP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MODALIDAD </a:t>
            </a: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DE REGISTRO </a:t>
            </a:r>
            <a:r>
              <a:rPr lang="es-CO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(“SUSCRIPCIÓN DEL PLAN DE </a:t>
            </a:r>
            <a:r>
              <a:rPr lang="es-CO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MEJORAMIENTO”)</a:t>
            </a:r>
            <a:r>
              <a:rPr lang="es-CO" sz="1800" dirty="0" smtClean="0">
                <a:latin typeface="Flama-Medium"/>
                <a:cs typeface="Flama-Medium"/>
              </a:rPr>
              <a:t>:</a:t>
            </a:r>
            <a:r>
              <a:rPr lang="es-CO" sz="1800" dirty="0" smtClean="0">
                <a:solidFill>
                  <a:srgbClr val="FF0000"/>
                </a:solidFill>
                <a:latin typeface="Flama-Medium"/>
                <a:cs typeface="Flama-Medium"/>
              </a:rPr>
              <a:t> </a:t>
            </a: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lista</a:t>
            </a:r>
            <a:endParaRPr lang="es-CO" sz="1800" dirty="0">
              <a:solidFill>
                <a:schemeClr val="tx1">
                  <a:lumMod val="75000"/>
                  <a:lumOff val="25000"/>
                </a:schemeClr>
              </a:solidFill>
              <a:latin typeface="Flama-Medium"/>
              <a:cs typeface="Flama-Medium"/>
            </a:endParaRPr>
          </a:p>
          <a:p>
            <a:pPr marL="457200" indent="-457200" algn="just">
              <a:lnSpc>
                <a:spcPct val="110000"/>
              </a:lnSpc>
              <a:buAutoNum type="arabicPeriod"/>
            </a:pP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CÓDIGO HALLAZGO </a:t>
            </a:r>
            <a:r>
              <a:rPr lang="es-CO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(9 caracteres)</a:t>
            </a:r>
            <a:r>
              <a:rPr lang="es-CO" sz="1800" dirty="0" smtClean="0">
                <a:latin typeface="Flama-Medium"/>
                <a:cs typeface="Flama-Medium"/>
              </a:rPr>
              <a:t>:</a:t>
            </a:r>
            <a:r>
              <a:rPr lang="es-CO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 </a:t>
            </a: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se deja el que tiene el informe de auditoría (si no hay información se deja en blanco)</a:t>
            </a:r>
          </a:p>
          <a:p>
            <a:pPr marL="457200" indent="-457200" algn="just">
              <a:lnSpc>
                <a:spcPct val="110000"/>
              </a:lnSpc>
              <a:buFont typeface="Arial"/>
              <a:buAutoNum type="arabicPeriod"/>
            </a:pP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DESCRIPCIÓN DEL </a:t>
            </a: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HALLAZGO </a:t>
            </a:r>
            <a:r>
              <a:rPr lang="es-CO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(390 caracteres)</a:t>
            </a:r>
            <a:r>
              <a:rPr lang="es-CO" sz="1800" dirty="0" smtClean="0">
                <a:latin typeface="Flama-Medium"/>
                <a:cs typeface="Flama-Medium"/>
              </a:rPr>
              <a:t>: </a:t>
            </a: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se registra el hallazgo RESUMIDO</a:t>
            </a:r>
          </a:p>
          <a:p>
            <a:pPr marL="457200" indent="-457200" algn="just">
              <a:lnSpc>
                <a:spcPct val="110000"/>
              </a:lnSpc>
              <a:buFont typeface="Arial"/>
              <a:buAutoNum type="arabicPeriod"/>
            </a:pP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CAUSA DEL </a:t>
            </a: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HALLAZGO </a:t>
            </a:r>
            <a:r>
              <a:rPr lang="es-CO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(390 caracteres)</a:t>
            </a:r>
          </a:p>
          <a:p>
            <a:pPr marL="457200" indent="-457200" algn="just">
              <a:lnSpc>
                <a:spcPct val="110000"/>
              </a:lnSpc>
              <a:buAutoNum type="arabicPeriod"/>
            </a:pP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ACCIÓN DE MEJORA </a:t>
            </a:r>
            <a:r>
              <a:rPr lang="es-CO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(390 caracteres)</a:t>
            </a:r>
            <a:r>
              <a:rPr lang="es-CO" sz="1800" dirty="0" smtClean="0">
                <a:solidFill>
                  <a:srgbClr val="FF0000"/>
                </a:solidFill>
                <a:latin typeface="Flama-Medium"/>
                <a:cs typeface="Flama-Medium"/>
              </a:rPr>
              <a:t>: </a:t>
            </a: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acción de mejora que adopta la entidad para subsanar las causas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s-CO" sz="2100" dirty="0">
              <a:solidFill>
                <a:schemeClr val="tx1">
                  <a:lumMod val="75000"/>
                  <a:lumOff val="25000"/>
                </a:schemeClr>
              </a:solidFill>
              <a:latin typeface="Flama-Medium"/>
              <a:cs typeface="Flama-Medium"/>
            </a:endParaRPr>
          </a:p>
          <a:p>
            <a:pPr marL="457200" indent="-457200" algn="just">
              <a:lnSpc>
                <a:spcPct val="110000"/>
              </a:lnSpc>
              <a:buAutoNum type="arabicPeriod"/>
            </a:pPr>
            <a:endParaRPr lang="es-CO" sz="2100" dirty="0" smtClean="0">
              <a:solidFill>
                <a:schemeClr val="tx1">
                  <a:lumMod val="75000"/>
                  <a:lumOff val="25000"/>
                </a:schemeClr>
              </a:solidFill>
              <a:latin typeface="Flama-Medium"/>
              <a:cs typeface="Flama-Medium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03112" y="27603"/>
            <a:ext cx="79135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es-CO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Planes de Mejoramiento</a:t>
            </a:r>
          </a:p>
          <a:p>
            <a:pPr algn="ctr">
              <a:lnSpc>
                <a:spcPct val="110000"/>
              </a:lnSpc>
              <a:buNone/>
            </a:pPr>
            <a:r>
              <a:rPr lang="es-CO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 </a:t>
            </a:r>
            <a:r>
              <a:rPr lang="es-CO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Contraloría </a:t>
            </a:r>
            <a:r>
              <a:rPr lang="es-CO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General de la </a:t>
            </a:r>
            <a:r>
              <a:rPr lang="es-CO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República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181064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RESENTACION HOJA INTER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03"/>
            <a:ext cx="9144000" cy="6858000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047639" y="1292903"/>
            <a:ext cx="8335544" cy="75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endParaRPr lang="es-CO" sz="1400" dirty="0">
              <a:solidFill>
                <a:schemeClr val="tx1">
                  <a:lumMod val="75000"/>
                  <a:lumOff val="25000"/>
                </a:schemeClr>
              </a:solidFill>
              <a:latin typeface="Flama-Medium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503902" y="1474266"/>
            <a:ext cx="8527210" cy="4892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s-CO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DILIGENCIAR EN EL BLOQUE [1] “0 SISTEMA GENERAL DE PARTICIPACIONES </a:t>
            </a:r>
            <a:r>
              <a:rPr lang="es-CO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– SGP”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s-CO" sz="1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457200" indent="-457200" algn="just">
              <a:lnSpc>
                <a:spcPct val="110000"/>
              </a:lnSpc>
              <a:buFont typeface="+mj-lt"/>
              <a:buAutoNum type="arabicPeriod" startAt="7"/>
            </a:pP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ACTIVIDADES </a:t>
            </a: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/ DESCRIPCIÓN </a:t>
            </a:r>
            <a:r>
              <a:rPr lang="es-CO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(390 caracteres</a:t>
            </a:r>
            <a:r>
              <a:rPr lang="es-CO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)</a:t>
            </a:r>
            <a:r>
              <a:rPr lang="es-CO" sz="1800" dirty="0" smtClean="0">
                <a:solidFill>
                  <a:srgbClr val="FF0000"/>
                </a:solidFill>
                <a:latin typeface="Flama-Medium"/>
                <a:cs typeface="Flama-Medium"/>
              </a:rPr>
              <a:t>: </a:t>
            </a: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actividades a desarrollar para el cumplimiento de la acción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eriod" startAt="7"/>
            </a:pP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ACTIVIDADES </a:t>
            </a: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/ UNIDAD DE </a:t>
            </a: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MEDIDA</a:t>
            </a: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 </a:t>
            </a:r>
            <a:r>
              <a:rPr lang="es-CO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(390 caracteres</a:t>
            </a:r>
            <a:r>
              <a:rPr lang="es-CO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)</a:t>
            </a:r>
            <a:r>
              <a:rPr lang="es-CO" sz="1800" dirty="0" smtClean="0">
                <a:latin typeface="Flama-Medium"/>
                <a:cs typeface="Flama-Medium"/>
              </a:rPr>
              <a:t>: </a:t>
            </a: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unidad de medida de las actividades, pe. Informes, jornadas de capacitación, </a:t>
            </a: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etc.</a:t>
            </a:r>
            <a:endParaRPr lang="es-CO" sz="1800" dirty="0">
              <a:solidFill>
                <a:schemeClr val="tx1">
                  <a:lumMod val="75000"/>
                  <a:lumOff val="25000"/>
                </a:schemeClr>
              </a:solidFill>
              <a:latin typeface="Flama-Medium"/>
              <a:cs typeface="Flama-Medium"/>
            </a:endParaRPr>
          </a:p>
          <a:p>
            <a:pPr marL="457200" indent="-457200" algn="just">
              <a:lnSpc>
                <a:spcPct val="110000"/>
              </a:lnSpc>
              <a:buAutoNum type="arabicPeriod" startAt="7"/>
            </a:pP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ACTIVIDADES / CANTIDADES UNIDAD DE </a:t>
            </a: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MEDIDA</a:t>
            </a: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 </a:t>
            </a:r>
            <a:r>
              <a:rPr lang="es-CO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(Número</a:t>
            </a:r>
            <a:r>
              <a:rPr lang="es-CO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)</a:t>
            </a:r>
            <a:r>
              <a:rPr lang="es-CO" sz="1800" dirty="0" smtClean="0">
                <a:solidFill>
                  <a:srgbClr val="FF0000"/>
                </a:solidFill>
                <a:latin typeface="Flama-Medium"/>
                <a:cs typeface="Flama-Medium"/>
              </a:rPr>
              <a:t>: </a:t>
            </a: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cantidad que define el cumplimiento de la actividad en función de la unidad de medida  </a:t>
            </a:r>
          </a:p>
          <a:p>
            <a:pPr marL="457200" indent="-457200" algn="just">
              <a:lnSpc>
                <a:spcPct val="110000"/>
              </a:lnSpc>
              <a:buAutoNum type="arabicPeriod" startAt="7"/>
            </a:pP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ACTIVIDADES / FECHA DE </a:t>
            </a: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INICIO</a:t>
            </a: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 </a:t>
            </a:r>
            <a:r>
              <a:rPr lang="es-CO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(AAAA/MM/DD</a:t>
            </a:r>
            <a:r>
              <a:rPr lang="es-CO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)</a:t>
            </a:r>
          </a:p>
          <a:p>
            <a:pPr marL="457200" indent="-457200" algn="just">
              <a:lnSpc>
                <a:spcPct val="110000"/>
              </a:lnSpc>
              <a:buAutoNum type="arabicPeriod" startAt="7"/>
            </a:pP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ACTIVIDADES / FECHA DE </a:t>
            </a: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TERMINACIÓN </a:t>
            </a:r>
            <a:r>
              <a:rPr lang="es-CO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(AAAA/MM/DD)</a:t>
            </a:r>
          </a:p>
          <a:p>
            <a:pPr marL="457200" indent="-457200" algn="just">
              <a:lnSpc>
                <a:spcPct val="110000"/>
              </a:lnSpc>
              <a:buAutoNum type="arabicPeriod" startAt="7"/>
            </a:pP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ACTIVIDADES / PLAZO EN </a:t>
            </a: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SEMANAS </a:t>
            </a:r>
            <a:r>
              <a:rPr lang="es-CO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(Número)</a:t>
            </a:r>
          </a:p>
          <a:p>
            <a:pPr marL="457200" indent="-457200" algn="just">
              <a:lnSpc>
                <a:spcPct val="110000"/>
              </a:lnSpc>
              <a:buAutoNum type="arabicPeriod" startAt="7"/>
            </a:pPr>
            <a:endParaRPr lang="es-CO" sz="2100" dirty="0">
              <a:solidFill>
                <a:schemeClr val="tx1">
                  <a:lumMod val="75000"/>
                  <a:lumOff val="25000"/>
                </a:schemeClr>
              </a:solidFill>
              <a:latin typeface="Flama-Medium"/>
              <a:cs typeface="Flama-Medium"/>
            </a:endParaRPr>
          </a:p>
          <a:p>
            <a:pPr marL="457200" indent="-457200" algn="just">
              <a:lnSpc>
                <a:spcPct val="110000"/>
              </a:lnSpc>
              <a:buAutoNum type="arabicPeriod" startAt="7"/>
            </a:pPr>
            <a:endParaRPr lang="es-CO" sz="2100" dirty="0" smtClean="0">
              <a:solidFill>
                <a:schemeClr val="tx1">
                  <a:lumMod val="75000"/>
                  <a:lumOff val="25000"/>
                </a:schemeClr>
              </a:solidFill>
              <a:latin typeface="Flama-Medium"/>
              <a:cs typeface="Flama-Medium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03112" y="27603"/>
            <a:ext cx="79135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es-CO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Planes de Mejoramiento</a:t>
            </a:r>
          </a:p>
          <a:p>
            <a:pPr algn="ctr">
              <a:lnSpc>
                <a:spcPct val="110000"/>
              </a:lnSpc>
              <a:buNone/>
            </a:pPr>
            <a:r>
              <a:rPr lang="es-CO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 </a:t>
            </a:r>
            <a:r>
              <a:rPr lang="es-CO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Contraloría </a:t>
            </a:r>
            <a:r>
              <a:rPr lang="es-CO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General de la </a:t>
            </a:r>
            <a:r>
              <a:rPr lang="es-CO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República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380770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RESENTACION HOJA INTER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03"/>
            <a:ext cx="9144000" cy="6858000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047639" y="1292903"/>
            <a:ext cx="8335544" cy="75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endParaRPr lang="es-CO" sz="1400" dirty="0">
              <a:solidFill>
                <a:schemeClr val="tx1">
                  <a:lumMod val="75000"/>
                  <a:lumOff val="25000"/>
                </a:schemeClr>
              </a:solidFill>
              <a:latin typeface="Flama-Medium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503902" y="1153064"/>
            <a:ext cx="8527210" cy="41841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s-CO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DILIGENCIAR EN EL BLOQUE </a:t>
            </a:r>
            <a:r>
              <a:rPr lang="es-CO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[2</a:t>
            </a:r>
            <a:r>
              <a:rPr lang="es-CO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] “0 REGALÍAS</a:t>
            </a:r>
            <a:r>
              <a:rPr lang="es-CO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” Y </a:t>
            </a:r>
            <a:r>
              <a:rPr lang="es-CO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BLOQUE [3] “0 OTROS CONCEPTOS </a:t>
            </a:r>
            <a:r>
              <a:rPr lang="es-CO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RELACIONADOS”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s-CO" sz="1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457200" indent="-457200" algn="just">
              <a:lnSpc>
                <a:spcPct val="110000"/>
              </a:lnSpc>
              <a:buAutoNum type="arabicPeriod"/>
            </a:pP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FORMULARIO </a:t>
            </a: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CON </a:t>
            </a: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INFORMACIÓN </a:t>
            </a:r>
            <a:r>
              <a:rPr lang="es-CO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(“NO”)</a:t>
            </a:r>
            <a:endParaRPr lang="es-CO" sz="1800" dirty="0">
              <a:solidFill>
                <a:schemeClr val="tx1">
                  <a:lumMod val="75000"/>
                  <a:lumOff val="25000"/>
                </a:schemeClr>
              </a:solidFill>
              <a:latin typeface="Flama-Medium"/>
              <a:cs typeface="Flama-Medium"/>
            </a:endParaRPr>
          </a:p>
          <a:p>
            <a:pPr marL="457200" indent="-457200" algn="just">
              <a:lnSpc>
                <a:spcPct val="110000"/>
              </a:lnSpc>
              <a:buAutoNum type="arabicPeriod"/>
            </a:pP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JUSTIFICACIÓN </a:t>
            </a:r>
            <a:r>
              <a:rPr lang="es-CO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(290 </a:t>
            </a:r>
            <a:r>
              <a:rPr lang="es-CO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caracteres)</a:t>
            </a:r>
            <a:r>
              <a:rPr lang="es-CO" sz="1800" dirty="0">
                <a:latin typeface="Flama-Medium"/>
                <a:cs typeface="Flama-Medium"/>
              </a:rPr>
              <a:t>: </a:t>
            </a: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mencionar que la auditoría recibida solo incluye recursos SGP y PAE</a:t>
            </a:r>
          </a:p>
          <a:p>
            <a:pPr marL="457200" indent="-457200" algn="just">
              <a:lnSpc>
                <a:spcPct val="110000"/>
              </a:lnSpc>
              <a:buAutoNum type="arabicPeriod"/>
            </a:pP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MODALIDAD </a:t>
            </a: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DE REGISTRO </a:t>
            </a:r>
            <a:r>
              <a:rPr lang="es-CO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(“FORMULARIO SIN INFORMACIÓN”)</a:t>
            </a:r>
            <a:endParaRPr lang="es-CO" sz="1800" dirty="0">
              <a:solidFill>
                <a:schemeClr val="tx1">
                  <a:lumMod val="75000"/>
                  <a:lumOff val="25000"/>
                </a:schemeClr>
              </a:solidFill>
              <a:latin typeface="Flama-Medium"/>
              <a:cs typeface="Flama-Medium"/>
            </a:endParaRPr>
          </a:p>
          <a:p>
            <a:pPr marL="457200" indent="-457200" algn="just">
              <a:lnSpc>
                <a:spcPct val="110000"/>
              </a:lnSpc>
              <a:buAutoNum type="arabicPeriod"/>
            </a:pP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CÓDIGO HALLAZGO </a:t>
            </a:r>
            <a:r>
              <a:rPr lang="es-CO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(EN BLANCO)</a:t>
            </a:r>
            <a:r>
              <a:rPr lang="es-CO" sz="1800" dirty="0" smtClean="0">
                <a:latin typeface="Flama-Medium"/>
                <a:cs typeface="Flama-Medium"/>
              </a:rPr>
              <a:t>:</a:t>
            </a:r>
            <a:r>
              <a:rPr lang="es-CO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 </a:t>
            </a: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si genera error al validar, escribir NA</a:t>
            </a:r>
          </a:p>
          <a:p>
            <a:pPr marL="457200" indent="-457200" algn="just">
              <a:lnSpc>
                <a:spcPct val="110000"/>
              </a:lnSpc>
              <a:buFont typeface="Arial"/>
              <a:buAutoNum type="arabicPeriod"/>
            </a:pP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DESCRIPCIÓN DEL </a:t>
            </a: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HALLAZGO </a:t>
            </a:r>
            <a:r>
              <a:rPr lang="es-CO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(EN BLANCO)</a:t>
            </a:r>
            <a:r>
              <a:rPr lang="es-CO" sz="1800" dirty="0">
                <a:latin typeface="Flama-Medium"/>
                <a:cs typeface="Flama-Medium"/>
              </a:rPr>
              <a:t>:</a:t>
            </a:r>
            <a:r>
              <a:rPr lang="es-CO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 </a:t>
            </a: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si </a:t>
            </a: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genera error al validar, escribir NA </a:t>
            </a:r>
            <a:endParaRPr lang="es-CO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Flama-Medium"/>
              <a:cs typeface="Flama-Medium"/>
            </a:endParaRPr>
          </a:p>
          <a:p>
            <a:pPr marL="457200" indent="-457200" algn="just">
              <a:lnSpc>
                <a:spcPct val="110000"/>
              </a:lnSpc>
              <a:buFont typeface="Arial"/>
              <a:buAutoNum type="arabicPeriod"/>
            </a:pP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CAUSA </a:t>
            </a: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DEL </a:t>
            </a: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HALLAZGO </a:t>
            </a:r>
            <a:r>
              <a:rPr lang="es-CO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(EN BLANCO)</a:t>
            </a:r>
            <a:r>
              <a:rPr lang="es-CO" sz="1800" dirty="0">
                <a:latin typeface="Flama-Medium"/>
                <a:cs typeface="Flama-Medium"/>
              </a:rPr>
              <a:t>:</a:t>
            </a:r>
            <a:r>
              <a:rPr lang="es-CO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 </a:t>
            </a: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si genera error al validar, escribir NA</a:t>
            </a:r>
            <a:endParaRPr lang="es-CO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457200" indent="-457200" algn="just">
              <a:lnSpc>
                <a:spcPct val="110000"/>
              </a:lnSpc>
              <a:buAutoNum type="arabicPeriod"/>
            </a:pP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ACCIÓN DE MEJORA </a:t>
            </a:r>
            <a:r>
              <a:rPr lang="es-CO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(EN BLANCO)</a:t>
            </a:r>
            <a:r>
              <a:rPr lang="es-CO" sz="1800" dirty="0">
                <a:latin typeface="Flama-Medium"/>
                <a:cs typeface="Flama-Medium"/>
              </a:rPr>
              <a:t>:</a:t>
            </a:r>
            <a:r>
              <a:rPr lang="es-CO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 </a:t>
            </a: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si genera error al validar, escribir NA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s-CO" sz="2100" dirty="0">
              <a:solidFill>
                <a:schemeClr val="tx1">
                  <a:lumMod val="75000"/>
                  <a:lumOff val="25000"/>
                </a:schemeClr>
              </a:solidFill>
              <a:latin typeface="Flama-Medium"/>
              <a:cs typeface="Flama-Medium"/>
            </a:endParaRPr>
          </a:p>
          <a:p>
            <a:pPr marL="457200" indent="-457200" algn="just">
              <a:lnSpc>
                <a:spcPct val="110000"/>
              </a:lnSpc>
              <a:buAutoNum type="arabicPeriod"/>
            </a:pPr>
            <a:endParaRPr lang="es-CO" sz="2100" dirty="0" smtClean="0">
              <a:solidFill>
                <a:schemeClr val="tx1">
                  <a:lumMod val="75000"/>
                  <a:lumOff val="25000"/>
                </a:schemeClr>
              </a:solidFill>
              <a:latin typeface="Flama-Medium"/>
              <a:cs typeface="Flama-Medium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03112" y="27603"/>
            <a:ext cx="79135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es-CO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Planes de Mejoramiento</a:t>
            </a:r>
          </a:p>
          <a:p>
            <a:pPr algn="ctr">
              <a:lnSpc>
                <a:spcPct val="110000"/>
              </a:lnSpc>
              <a:buNone/>
            </a:pPr>
            <a:r>
              <a:rPr lang="es-CO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 </a:t>
            </a:r>
            <a:r>
              <a:rPr lang="es-CO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Contraloría </a:t>
            </a:r>
            <a:r>
              <a:rPr lang="es-CO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General de la </a:t>
            </a:r>
            <a:r>
              <a:rPr lang="es-CO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República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258793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RESENTACION HOJA INTER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03"/>
            <a:ext cx="9144000" cy="6858000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047639" y="1292903"/>
            <a:ext cx="8335544" cy="75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endParaRPr lang="es-CO" sz="1400" dirty="0">
              <a:solidFill>
                <a:schemeClr val="tx1">
                  <a:lumMod val="75000"/>
                  <a:lumOff val="25000"/>
                </a:schemeClr>
              </a:solidFill>
              <a:latin typeface="Flama-Medium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503902" y="1288325"/>
            <a:ext cx="8527210" cy="4892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s-CO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DILIGENCIAR EN EL BLOQUE [2] “0 REGALÍAS” Y BLOQUE [3] “0 OTROS CONCEPTOS RELACIONADOS”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s-CO" sz="18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457200" indent="-457200" algn="just">
              <a:lnSpc>
                <a:spcPct val="110000"/>
              </a:lnSpc>
              <a:buFont typeface="+mj-lt"/>
              <a:buAutoNum type="arabicPeriod" startAt="7"/>
            </a:pP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ACTIVIDADES </a:t>
            </a: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/ DESCRIPCIÓN </a:t>
            </a:r>
            <a:r>
              <a:rPr lang="es-CO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(EN BLANCO)</a:t>
            </a:r>
            <a:r>
              <a:rPr lang="es-CO" sz="1800" dirty="0">
                <a:latin typeface="Flama-Medium"/>
                <a:cs typeface="Flama-Medium"/>
              </a:rPr>
              <a:t>:</a:t>
            </a:r>
            <a:r>
              <a:rPr lang="es-CO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 </a:t>
            </a: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si genera error al validar, escribir NA </a:t>
            </a:r>
            <a:endParaRPr lang="es-CO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Flama-Medium"/>
              <a:cs typeface="Flama-Medium"/>
            </a:endParaRPr>
          </a:p>
          <a:p>
            <a:pPr marL="457200" indent="-457200" algn="just">
              <a:lnSpc>
                <a:spcPct val="110000"/>
              </a:lnSpc>
              <a:buFont typeface="+mj-lt"/>
              <a:buAutoNum type="arabicPeriod" startAt="7"/>
            </a:pP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ACTIVIDADES </a:t>
            </a: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/ UNIDAD DE </a:t>
            </a: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MEDIDA</a:t>
            </a: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 </a:t>
            </a:r>
            <a:r>
              <a:rPr lang="es-CO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(EN BLANCO)</a:t>
            </a:r>
            <a:r>
              <a:rPr lang="es-CO" sz="1800" dirty="0">
                <a:latin typeface="Flama-Medium"/>
                <a:cs typeface="Flama-Medium"/>
              </a:rPr>
              <a:t>:</a:t>
            </a:r>
            <a:r>
              <a:rPr lang="es-CO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 </a:t>
            </a: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si genera error al validar, escribir </a:t>
            </a: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0 (cero) 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eriod" startAt="7"/>
            </a:pP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ACTIVIDADES </a:t>
            </a: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/ CANTIDADES UNIDAD DE </a:t>
            </a: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MEDIDA</a:t>
            </a: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 </a:t>
            </a:r>
            <a:r>
              <a:rPr lang="es-CO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(EN BLANCO)</a:t>
            </a:r>
            <a:r>
              <a:rPr lang="es-CO" sz="1800" dirty="0">
                <a:latin typeface="Flama-Medium"/>
                <a:cs typeface="Flama-Medium"/>
              </a:rPr>
              <a:t>:</a:t>
            </a:r>
            <a:r>
              <a:rPr lang="es-CO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 </a:t>
            </a: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si genera error al validar, escribir 0 (cero)</a:t>
            </a: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  </a:t>
            </a:r>
            <a:endParaRPr lang="es-CO" sz="1800" dirty="0">
              <a:solidFill>
                <a:schemeClr val="tx1">
                  <a:lumMod val="75000"/>
                  <a:lumOff val="25000"/>
                </a:schemeClr>
              </a:solidFill>
              <a:latin typeface="Flama-Medium"/>
              <a:cs typeface="Flama-Medium"/>
            </a:endParaRPr>
          </a:p>
          <a:p>
            <a:pPr marL="457200" indent="-457200" algn="just">
              <a:lnSpc>
                <a:spcPct val="110000"/>
              </a:lnSpc>
              <a:buAutoNum type="arabicPeriod" startAt="7"/>
            </a:pP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ACTIVIDADES / FECHA DE </a:t>
            </a: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INICIO</a:t>
            </a: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 </a:t>
            </a:r>
            <a:r>
              <a:rPr lang="es-CO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(EN BLANCO)</a:t>
            </a:r>
            <a:r>
              <a:rPr lang="es-CO" sz="1800" dirty="0">
                <a:latin typeface="Flama-Medium"/>
                <a:cs typeface="Flama-Medium"/>
              </a:rPr>
              <a:t>:</a:t>
            </a:r>
            <a:r>
              <a:rPr lang="es-CO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 </a:t>
            </a: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si genera error al validar, escribir </a:t>
            </a: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1900/01/01</a:t>
            </a:r>
          </a:p>
          <a:p>
            <a:pPr marL="457200" indent="-457200" algn="just">
              <a:lnSpc>
                <a:spcPct val="110000"/>
              </a:lnSpc>
              <a:buAutoNum type="arabicPeriod" startAt="7"/>
            </a:pP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ACTIVIDADES </a:t>
            </a: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/ FECHA DE </a:t>
            </a: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TERMINACIÓN </a:t>
            </a:r>
            <a:r>
              <a:rPr lang="es-CO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(EN BLANCO)</a:t>
            </a:r>
            <a:r>
              <a:rPr lang="es-CO" sz="1800" dirty="0">
                <a:latin typeface="Flama-Medium"/>
                <a:cs typeface="Flama-Medium"/>
              </a:rPr>
              <a:t>:</a:t>
            </a:r>
            <a:r>
              <a:rPr lang="es-CO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 </a:t>
            </a: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si genera error al validar, escribir 1900/01/01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s-CO" sz="2100" dirty="0">
              <a:solidFill>
                <a:schemeClr val="tx1">
                  <a:lumMod val="75000"/>
                  <a:lumOff val="25000"/>
                </a:schemeClr>
              </a:solidFill>
              <a:latin typeface="Flama-Medium"/>
              <a:cs typeface="Flama-Medium"/>
            </a:endParaRPr>
          </a:p>
          <a:p>
            <a:pPr marL="457200" indent="-457200" algn="just">
              <a:lnSpc>
                <a:spcPct val="110000"/>
              </a:lnSpc>
              <a:buAutoNum type="arabicPeriod" startAt="7"/>
            </a:pPr>
            <a:endParaRPr lang="es-CO" sz="2100" dirty="0" smtClean="0">
              <a:solidFill>
                <a:schemeClr val="tx1">
                  <a:lumMod val="75000"/>
                  <a:lumOff val="25000"/>
                </a:schemeClr>
              </a:solidFill>
              <a:latin typeface="Flama-Medium"/>
              <a:cs typeface="Flama-Medium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03112" y="27603"/>
            <a:ext cx="79135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es-CO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Planes de Mejoramiento</a:t>
            </a:r>
          </a:p>
          <a:p>
            <a:pPr algn="ctr">
              <a:lnSpc>
                <a:spcPct val="110000"/>
              </a:lnSpc>
              <a:buNone/>
            </a:pPr>
            <a:r>
              <a:rPr lang="es-CO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 </a:t>
            </a:r>
            <a:r>
              <a:rPr lang="es-CO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Contraloría </a:t>
            </a:r>
            <a:r>
              <a:rPr lang="es-CO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General de la </a:t>
            </a:r>
            <a:r>
              <a:rPr lang="es-CO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República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181118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RESENTACION HOJA INTER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03"/>
            <a:ext cx="9144000" cy="6858000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047639" y="1292903"/>
            <a:ext cx="8335544" cy="75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endParaRPr lang="es-CO" sz="1400" dirty="0">
              <a:solidFill>
                <a:schemeClr val="tx1">
                  <a:lumMod val="75000"/>
                  <a:lumOff val="25000"/>
                </a:schemeClr>
              </a:solidFill>
              <a:latin typeface="Flama-Medium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503902" y="1292903"/>
            <a:ext cx="8527210" cy="4892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s-CO" sz="1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DILIGENCIAR EN EL BLOQUE [2] “0 REGALÍAS” Y BLOQUE [3] “0 OTROS CONCEPTOS RELACIONADOS”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s-CO" sz="18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457200" indent="-457200" algn="just">
              <a:lnSpc>
                <a:spcPct val="110000"/>
              </a:lnSpc>
              <a:buFont typeface="+mj-lt"/>
              <a:buAutoNum type="arabicPeriod" startAt="12"/>
            </a:pP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ACTIVIDADES </a:t>
            </a: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/ PLAZO EN </a:t>
            </a: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SEMANAS </a:t>
            </a:r>
            <a:r>
              <a:rPr lang="es-CO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(EN BLANCO)</a:t>
            </a:r>
            <a:r>
              <a:rPr lang="es-CO" sz="1800" dirty="0">
                <a:latin typeface="Flama-Medium"/>
                <a:cs typeface="Flama-Medium"/>
              </a:rPr>
              <a:t>:</a:t>
            </a:r>
            <a:r>
              <a:rPr lang="es-CO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 </a:t>
            </a: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si genera error al validar, escribir 0 (cero) </a:t>
            </a:r>
          </a:p>
          <a:p>
            <a:pPr marL="457200" indent="-457200" algn="just">
              <a:lnSpc>
                <a:spcPct val="110000"/>
              </a:lnSpc>
              <a:buFont typeface="+mj-lt"/>
              <a:buAutoNum type="arabicPeriod" startAt="12"/>
            </a:pP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ACTIVIDADES / AVANCE FÍSICO DE EJECUCIÓN </a:t>
            </a:r>
            <a:r>
              <a:rPr lang="es-CO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(EN BLANCO)</a:t>
            </a:r>
            <a:r>
              <a:rPr lang="es-CO" sz="1800" dirty="0">
                <a:latin typeface="Flama-Medium"/>
                <a:cs typeface="Flama-Medium"/>
              </a:rPr>
              <a:t>:</a:t>
            </a:r>
            <a:r>
              <a:rPr lang="es-CO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 </a:t>
            </a:r>
            <a:r>
              <a:rPr lang="es-CO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si genera error al validar, escribir 0 (cero) </a:t>
            </a:r>
            <a:endParaRPr lang="es-CO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Flama-Medium"/>
              <a:cs typeface="Flama-Medium"/>
            </a:endParaRPr>
          </a:p>
          <a:p>
            <a:pPr marL="457200" indent="-457200" algn="just">
              <a:lnSpc>
                <a:spcPct val="110000"/>
              </a:lnSpc>
              <a:buFont typeface="+mj-lt"/>
              <a:buAutoNum type="arabicPeriod" startAt="12"/>
            </a:pP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OBSERVACIONES </a:t>
            </a:r>
            <a:r>
              <a:rPr lang="es-CO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(EN BLANCO</a:t>
            </a:r>
            <a:r>
              <a:rPr lang="es-CO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)</a:t>
            </a:r>
            <a:endParaRPr lang="es-CO" sz="1800" dirty="0">
              <a:solidFill>
                <a:schemeClr val="tx1">
                  <a:lumMod val="75000"/>
                  <a:lumOff val="25000"/>
                </a:schemeClr>
              </a:solidFill>
              <a:latin typeface="Flama-Medium"/>
              <a:cs typeface="Flama-Medium"/>
            </a:endParaRPr>
          </a:p>
          <a:p>
            <a:pPr marL="457200" indent="-457200" algn="just">
              <a:lnSpc>
                <a:spcPct val="110000"/>
              </a:lnSpc>
              <a:buFont typeface="+mj-lt"/>
              <a:buAutoNum type="arabicPeriod" startAt="12"/>
            </a:pPr>
            <a:endParaRPr lang="es-CO" sz="2100" dirty="0">
              <a:solidFill>
                <a:schemeClr val="tx1">
                  <a:lumMod val="75000"/>
                  <a:lumOff val="25000"/>
                </a:schemeClr>
              </a:solidFill>
              <a:latin typeface="Flama-Medium"/>
              <a:cs typeface="Flama-Medium"/>
            </a:endParaRPr>
          </a:p>
          <a:p>
            <a:pPr marL="457200" indent="-457200" algn="just">
              <a:lnSpc>
                <a:spcPct val="110000"/>
              </a:lnSpc>
              <a:buAutoNum type="arabicPeriod" startAt="12"/>
            </a:pPr>
            <a:endParaRPr lang="es-CO" sz="2100" dirty="0" smtClean="0">
              <a:solidFill>
                <a:schemeClr val="tx1">
                  <a:lumMod val="75000"/>
                  <a:lumOff val="25000"/>
                </a:schemeClr>
              </a:solidFill>
              <a:latin typeface="Flama-Medium"/>
              <a:cs typeface="Flama-Medium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03112" y="27603"/>
            <a:ext cx="79135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es-CO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Planes de Mejoramiento</a:t>
            </a:r>
          </a:p>
          <a:p>
            <a:pPr algn="ctr">
              <a:lnSpc>
                <a:spcPct val="110000"/>
              </a:lnSpc>
              <a:buNone/>
            </a:pPr>
            <a:r>
              <a:rPr lang="es-CO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 </a:t>
            </a:r>
            <a:r>
              <a:rPr lang="es-CO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Contraloría </a:t>
            </a:r>
            <a:r>
              <a:rPr lang="es-CO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General de la </a:t>
            </a:r>
            <a:r>
              <a:rPr lang="es-CO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República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139324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RESENTACION HOJA INTER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03"/>
            <a:ext cx="9144000" cy="6858000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047639" y="1292903"/>
            <a:ext cx="8335544" cy="75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endParaRPr lang="es-CO" sz="1400" dirty="0">
              <a:solidFill>
                <a:schemeClr val="tx1">
                  <a:lumMod val="75000"/>
                  <a:lumOff val="25000"/>
                </a:schemeClr>
              </a:solidFill>
              <a:latin typeface="Flama-Medium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03112" y="27603"/>
            <a:ext cx="7913510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es-CO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Planes de Mejoramiento</a:t>
            </a:r>
          </a:p>
          <a:p>
            <a:pPr algn="ctr">
              <a:lnSpc>
                <a:spcPct val="110000"/>
              </a:lnSpc>
              <a:buNone/>
            </a:pPr>
            <a:r>
              <a:rPr lang="es-CO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 </a:t>
            </a:r>
            <a:r>
              <a:rPr lang="es-CO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SIRECI</a:t>
            </a:r>
          </a:p>
          <a:p>
            <a:pPr algn="ctr">
              <a:lnSpc>
                <a:spcPct val="110000"/>
              </a:lnSpc>
              <a:buNone/>
            </a:pPr>
            <a:r>
              <a:rPr lang="es-CO" sz="3000" dirty="0">
                <a:solidFill>
                  <a:srgbClr val="FF0000"/>
                </a:solidFill>
                <a:hlinkClick r:id="rId3"/>
              </a:rPr>
              <a:t>https://www.contraloria.gov.co/web/sireci</a:t>
            </a:r>
            <a:r>
              <a:rPr lang="es-CO" sz="3000" dirty="0" smtClean="0">
                <a:solidFill>
                  <a:srgbClr val="FF0000"/>
                </a:solidFill>
                <a:hlinkClick r:id="rId3"/>
              </a:rPr>
              <a:t>/</a:t>
            </a:r>
            <a:r>
              <a:rPr lang="es-CO" sz="3000" dirty="0" smtClean="0">
                <a:solidFill>
                  <a:srgbClr val="FF0000"/>
                </a:solidFill>
              </a:rPr>
              <a:t> </a:t>
            </a:r>
            <a:endParaRPr lang="es-CO" sz="3000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b="5334"/>
          <a:stretch/>
        </p:blipFill>
        <p:spPr>
          <a:xfrm>
            <a:off x="698757" y="1609575"/>
            <a:ext cx="8117865" cy="432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0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RESENTACION HOJA INTER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03"/>
            <a:ext cx="9144000" cy="6858000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047639" y="1292903"/>
            <a:ext cx="8335544" cy="75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endParaRPr lang="es-CO" sz="1400" dirty="0">
              <a:solidFill>
                <a:schemeClr val="tx1">
                  <a:lumMod val="75000"/>
                  <a:lumOff val="25000"/>
                </a:schemeClr>
              </a:solidFill>
              <a:latin typeface="Flama-Medium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03112" y="27603"/>
            <a:ext cx="7913510" cy="158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es-CO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Planes de Mejoramiento</a:t>
            </a:r>
          </a:p>
          <a:p>
            <a:pPr algn="ctr">
              <a:lnSpc>
                <a:spcPct val="110000"/>
              </a:lnSpc>
              <a:buNone/>
            </a:pPr>
            <a:r>
              <a:rPr lang="es-CO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 </a:t>
            </a:r>
            <a:r>
              <a:rPr lang="es-CO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SIRECI</a:t>
            </a:r>
          </a:p>
          <a:p>
            <a:pPr algn="ctr">
              <a:lnSpc>
                <a:spcPct val="110000"/>
              </a:lnSpc>
              <a:buNone/>
            </a:pPr>
            <a:r>
              <a:rPr lang="es-CO" sz="3000" dirty="0">
                <a:solidFill>
                  <a:srgbClr val="FF0000"/>
                </a:solidFill>
                <a:hlinkClick r:id="rId3"/>
              </a:rPr>
              <a:t>https://www.contraloria.gov.co/web/sireci</a:t>
            </a:r>
            <a:r>
              <a:rPr lang="es-CO" sz="3000" dirty="0" smtClean="0">
                <a:solidFill>
                  <a:srgbClr val="FF0000"/>
                </a:solidFill>
                <a:hlinkClick r:id="rId3"/>
              </a:rPr>
              <a:t>/</a:t>
            </a:r>
            <a:r>
              <a:rPr lang="es-CO" sz="3000" dirty="0" smtClean="0">
                <a:solidFill>
                  <a:srgbClr val="FF0000"/>
                </a:solidFill>
              </a:rPr>
              <a:t> </a:t>
            </a:r>
            <a:endParaRPr lang="es-CO" sz="3000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b="4889"/>
          <a:stretch/>
        </p:blipFill>
        <p:spPr>
          <a:xfrm>
            <a:off x="722534" y="1671299"/>
            <a:ext cx="8079931" cy="432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RESENTACION HOJA INTER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637"/>
            <a:ext cx="9144000" cy="6858000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047639" y="1292903"/>
            <a:ext cx="8335544" cy="75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endParaRPr lang="es-CO" sz="1400" dirty="0">
              <a:solidFill>
                <a:schemeClr val="tx1">
                  <a:lumMod val="75000"/>
                  <a:lumOff val="25000"/>
                </a:schemeClr>
              </a:solidFill>
              <a:latin typeface="Flama-Medium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03112" y="27603"/>
            <a:ext cx="79135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es-CO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Planes de Mejoramiento</a:t>
            </a:r>
          </a:p>
          <a:p>
            <a:pPr algn="ctr">
              <a:lnSpc>
                <a:spcPct val="110000"/>
              </a:lnSpc>
              <a:buNone/>
            </a:pPr>
            <a:r>
              <a:rPr lang="es-CO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 </a:t>
            </a:r>
            <a:r>
              <a:rPr lang="es-CO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SIRECI</a:t>
            </a:r>
            <a:endParaRPr lang="es-CO" sz="2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41250" t="25555" r="41125" b="25555"/>
          <a:stretch/>
        </p:blipFill>
        <p:spPr>
          <a:xfrm>
            <a:off x="1047639" y="1333500"/>
            <a:ext cx="2686050" cy="4191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053386" y="1765005"/>
            <a:ext cx="4763236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buNone/>
            </a:pPr>
            <a:r>
              <a:rPr lang="es-CO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Código Entidad: </a:t>
            </a:r>
            <a:r>
              <a:rPr lang="es-C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10332</a:t>
            </a:r>
          </a:p>
          <a:p>
            <a:pPr>
              <a:lnSpc>
                <a:spcPct val="110000"/>
              </a:lnSpc>
              <a:buNone/>
            </a:pPr>
            <a:r>
              <a:rPr lang="es-CO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</a:rPr>
              <a:t>Contraseña: </a:t>
            </a:r>
            <a:r>
              <a:rPr lang="es-C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</a:rPr>
              <a:t>10332storm1234*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34334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RESENTACION HOJA INTER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03"/>
            <a:ext cx="9144000" cy="6858000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047639" y="1292903"/>
            <a:ext cx="8335544" cy="75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endParaRPr lang="es-CO" sz="1400" dirty="0">
              <a:solidFill>
                <a:schemeClr val="tx1">
                  <a:lumMod val="75000"/>
                  <a:lumOff val="25000"/>
                </a:schemeClr>
              </a:solidFill>
              <a:latin typeface="Flama-Medium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03112" y="27603"/>
            <a:ext cx="79135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es-CO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Planes de Mejoramiento</a:t>
            </a:r>
          </a:p>
          <a:p>
            <a:pPr algn="ctr">
              <a:lnSpc>
                <a:spcPct val="110000"/>
              </a:lnSpc>
              <a:buNone/>
            </a:pPr>
            <a:r>
              <a:rPr lang="es-CO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  </a:t>
            </a:r>
            <a:r>
              <a:rPr lang="es-CO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SIRECI</a:t>
            </a:r>
            <a:endParaRPr lang="es-CO" sz="2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b="4667"/>
          <a:stretch/>
        </p:blipFill>
        <p:spPr>
          <a:xfrm>
            <a:off x="682070" y="1379538"/>
            <a:ext cx="777986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6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RESENTACION HOJA INTER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03"/>
            <a:ext cx="9144000" cy="6858000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047639" y="1292903"/>
            <a:ext cx="8335544" cy="75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endParaRPr lang="es-CO" sz="1400" dirty="0">
              <a:solidFill>
                <a:schemeClr val="tx1">
                  <a:lumMod val="75000"/>
                  <a:lumOff val="25000"/>
                </a:schemeClr>
              </a:solidFill>
              <a:latin typeface="Flama-Medium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03112" y="27603"/>
            <a:ext cx="79135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es-CO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Planes de Mejoramiento</a:t>
            </a:r>
          </a:p>
          <a:p>
            <a:pPr algn="ctr">
              <a:lnSpc>
                <a:spcPct val="110000"/>
              </a:lnSpc>
              <a:buNone/>
            </a:pPr>
            <a:r>
              <a:rPr lang="es-CO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 </a:t>
            </a:r>
            <a:r>
              <a:rPr lang="es-CO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SIRECI</a:t>
            </a:r>
            <a:endParaRPr lang="es-CO" sz="2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222" b="4667"/>
          <a:stretch/>
        </p:blipFill>
        <p:spPr>
          <a:xfrm>
            <a:off x="575733" y="1135599"/>
            <a:ext cx="8345983" cy="446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0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RESENTACION HOJA INTER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Subtítulo 2"/>
          <p:cNvSpPr txBox="1">
            <a:spLocks/>
          </p:cNvSpPr>
          <p:nvPr/>
        </p:nvSpPr>
        <p:spPr>
          <a:xfrm>
            <a:off x="530578" y="206829"/>
            <a:ext cx="8417480" cy="190419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buNone/>
            </a:pPr>
            <a:r>
              <a:rPr lang="es-CO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Plan de Mejoramiento</a:t>
            </a:r>
          </a:p>
          <a:p>
            <a:pPr algn="ctr">
              <a:lnSpc>
                <a:spcPct val="110000"/>
              </a:lnSpc>
              <a:buNone/>
            </a:pPr>
            <a:endParaRPr lang="es-CO" sz="2500" dirty="0">
              <a:solidFill>
                <a:schemeClr val="tx1">
                  <a:lumMod val="75000"/>
                  <a:lumOff val="25000"/>
                </a:schemeClr>
              </a:solidFill>
              <a:latin typeface="Flama-Medium"/>
              <a:cs typeface="Flama-Medium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s-CO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Auditoría General de la República</a:t>
            </a:r>
            <a:r>
              <a:rPr lang="es-CO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: Guía metodológica para la formulación, evaluación y seguimiento de los planes de mejoramiento, 2014</a:t>
            </a:r>
          </a:p>
          <a:p>
            <a:pPr algn="just">
              <a:buNone/>
            </a:pPr>
            <a:endParaRPr lang="es-CO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Flama-Medium"/>
              <a:cs typeface="Flama-Medium"/>
            </a:endParaRPr>
          </a:p>
          <a:p>
            <a:pPr algn="ctr">
              <a:buNone/>
            </a:pPr>
            <a:endParaRPr lang="es-CO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Flama-Medium"/>
              <a:cs typeface="Flama-Medium"/>
            </a:endParaRP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270900" y="2418779"/>
            <a:ext cx="8602200" cy="2796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es-CO" sz="2800" dirty="0">
                <a:latin typeface="Flama-Medium"/>
              </a:rPr>
              <a:t>La práctica de las auditorías corresponde a un proceso continuo y articulado que cumple con las etapas de planeación, ejecución (trabajo de campo) e informes. Una vez culminado y como resultado de los hallazgos encontrados y plasmados en el informe final, las entidades o sujetos de control, tienen la obligación de presentar ante los organismos de control o realizar a su interior, según sea el caso, un plan de mejoramiento, en donde </a:t>
            </a:r>
            <a:r>
              <a:rPr lang="es-CO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</a:rPr>
              <a:t>se expone y describe el conjunto de acciones correctivas y/o preventivas que apuntan a mejorar el desarrollo de la </a:t>
            </a:r>
            <a:r>
              <a:rPr lang="es-CO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</a:rPr>
              <a:t>gestión.</a:t>
            </a:r>
            <a:endParaRPr lang="es-CO" sz="3000" b="1" i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</p:txBody>
      </p:sp>
    </p:spTree>
    <p:extLst>
      <p:ext uri="{BB962C8B-B14F-4D97-AF65-F5344CB8AC3E}">
        <p14:creationId xmlns:p14="http://schemas.microsoft.com/office/powerpoint/2010/main" val="21804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RESENTACION HOJA INTER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03"/>
            <a:ext cx="9144000" cy="6858000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047639" y="1292903"/>
            <a:ext cx="8335544" cy="75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endParaRPr lang="es-CO" sz="1400" dirty="0">
              <a:solidFill>
                <a:schemeClr val="tx1">
                  <a:lumMod val="75000"/>
                  <a:lumOff val="25000"/>
                </a:schemeClr>
              </a:solidFill>
              <a:latin typeface="Flama-Medium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03112" y="27603"/>
            <a:ext cx="79135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es-CO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Planes de Mejoramiento</a:t>
            </a:r>
          </a:p>
          <a:p>
            <a:pPr algn="ctr">
              <a:lnSpc>
                <a:spcPct val="110000"/>
              </a:lnSpc>
              <a:buNone/>
            </a:pPr>
            <a:r>
              <a:rPr lang="es-CO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  </a:t>
            </a:r>
            <a:r>
              <a:rPr lang="es-CO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SIRECI</a:t>
            </a:r>
            <a:endParaRPr lang="es-CO" sz="2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b="5000"/>
          <a:stretch/>
        </p:blipFill>
        <p:spPr>
          <a:xfrm>
            <a:off x="539397" y="1135599"/>
            <a:ext cx="8277225" cy="442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7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RESENTACION HOJA INTER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03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903112" y="27603"/>
            <a:ext cx="79135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es-CO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Planes de Mejoramiento</a:t>
            </a:r>
          </a:p>
          <a:p>
            <a:pPr algn="ctr">
              <a:lnSpc>
                <a:spcPct val="110000"/>
              </a:lnSpc>
              <a:buNone/>
            </a:pPr>
            <a:r>
              <a:rPr lang="es-CO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  </a:t>
            </a:r>
            <a:r>
              <a:rPr lang="es-CO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SIRECI</a:t>
            </a:r>
            <a:endParaRPr lang="es-CO" sz="2200" dirty="0"/>
          </a:p>
        </p:txBody>
      </p:sp>
      <p:grpSp>
        <p:nvGrpSpPr>
          <p:cNvPr id="5" name="Grupo 4"/>
          <p:cNvGrpSpPr/>
          <p:nvPr/>
        </p:nvGrpSpPr>
        <p:grpSpPr>
          <a:xfrm>
            <a:off x="594863" y="1252143"/>
            <a:ext cx="8788320" cy="4500957"/>
            <a:chOff x="594863" y="1252143"/>
            <a:chExt cx="8788320" cy="4500957"/>
          </a:xfrm>
        </p:grpSpPr>
        <p:sp>
          <p:nvSpPr>
            <p:cNvPr id="6" name="Subtítulo 2"/>
            <p:cNvSpPr txBox="1">
              <a:spLocks/>
            </p:cNvSpPr>
            <p:nvPr/>
          </p:nvSpPr>
          <p:spPr>
            <a:xfrm>
              <a:off x="1047639" y="1292903"/>
              <a:ext cx="8335544" cy="75679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10000"/>
                </a:lnSpc>
                <a:buNone/>
              </a:pPr>
              <a:endParaRPr lang="es-CO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</a:endParaRPr>
            </a:p>
          </p:txBody>
        </p:sp>
        <p:pic>
          <p:nvPicPr>
            <p:cNvPr id="3" name="Imagen 2"/>
            <p:cNvPicPr>
              <a:picLocks noChangeAspect="1"/>
            </p:cNvPicPr>
            <p:nvPr/>
          </p:nvPicPr>
          <p:blipFill rotWithShape="1">
            <a:blip r:embed="rId3"/>
            <a:srcRect b="4667"/>
            <a:stretch/>
          </p:blipFill>
          <p:spPr>
            <a:xfrm>
              <a:off x="594863" y="1252143"/>
              <a:ext cx="8393392" cy="4500957"/>
            </a:xfrm>
            <a:prstGeom prst="rect">
              <a:avLst/>
            </a:prstGeom>
          </p:spPr>
        </p:pic>
        <p:sp>
          <p:nvSpPr>
            <p:cNvPr id="4" name="Elipse 3"/>
            <p:cNvSpPr/>
            <p:nvPr/>
          </p:nvSpPr>
          <p:spPr>
            <a:xfrm>
              <a:off x="594863" y="2405611"/>
              <a:ext cx="3366733" cy="66897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" name="Elipse 8"/>
            <p:cNvSpPr/>
            <p:nvPr/>
          </p:nvSpPr>
          <p:spPr>
            <a:xfrm>
              <a:off x="701182" y="3170513"/>
              <a:ext cx="403860" cy="16764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393442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RESENTACION HOJA INTER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03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903112" y="27603"/>
            <a:ext cx="79135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es-CO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Planes de Mejoramiento</a:t>
            </a:r>
          </a:p>
          <a:p>
            <a:pPr algn="ctr">
              <a:lnSpc>
                <a:spcPct val="110000"/>
              </a:lnSpc>
              <a:buNone/>
            </a:pPr>
            <a:r>
              <a:rPr lang="es-CO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  </a:t>
            </a:r>
            <a:r>
              <a:rPr lang="es-CO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SIRECI</a:t>
            </a:r>
            <a:endParaRPr lang="es-CO" sz="22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3"/>
          <a:srcRect b="4370"/>
          <a:stretch/>
        </p:blipFill>
        <p:spPr>
          <a:xfrm>
            <a:off x="401597" y="1301750"/>
            <a:ext cx="8554726" cy="460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7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RESENTACION HOJA INTER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03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903112" y="27603"/>
            <a:ext cx="79135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es-CO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Planes de Mejoramiento</a:t>
            </a:r>
          </a:p>
          <a:p>
            <a:pPr algn="ctr">
              <a:lnSpc>
                <a:spcPct val="110000"/>
              </a:lnSpc>
              <a:buNone/>
            </a:pPr>
            <a:r>
              <a:rPr lang="es-CO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  </a:t>
            </a:r>
            <a:r>
              <a:rPr lang="es-CO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SIRECI</a:t>
            </a:r>
            <a:endParaRPr lang="es-CO" sz="2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b="4518"/>
          <a:stretch/>
        </p:blipFill>
        <p:spPr>
          <a:xfrm>
            <a:off x="552262" y="1246188"/>
            <a:ext cx="826436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5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RESENTACION HOJA INTER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03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903112" y="27603"/>
            <a:ext cx="79135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es-CO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Planes de Mejoramiento</a:t>
            </a:r>
          </a:p>
          <a:p>
            <a:pPr algn="ctr">
              <a:lnSpc>
                <a:spcPct val="110000"/>
              </a:lnSpc>
              <a:buNone/>
            </a:pPr>
            <a:r>
              <a:rPr lang="es-CO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  </a:t>
            </a:r>
            <a:r>
              <a:rPr lang="es-CO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SIRECI</a:t>
            </a:r>
            <a:endParaRPr lang="es-CO" sz="2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b="4667"/>
          <a:stretch/>
        </p:blipFill>
        <p:spPr>
          <a:xfrm>
            <a:off x="608509" y="1264712"/>
            <a:ext cx="8208113" cy="440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1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RESENTACION HOJA INTER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03"/>
            <a:ext cx="9144000" cy="685800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903112" y="27603"/>
            <a:ext cx="791351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es-CO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Planes de Mejoramiento</a:t>
            </a:r>
          </a:p>
          <a:p>
            <a:pPr algn="ctr">
              <a:lnSpc>
                <a:spcPct val="110000"/>
              </a:lnSpc>
              <a:buNone/>
            </a:pPr>
            <a:r>
              <a:rPr lang="es-CO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  </a:t>
            </a:r>
            <a:r>
              <a:rPr lang="es-CO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SIRECI</a:t>
            </a:r>
            <a:endParaRPr lang="es-CO" sz="2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b="4814"/>
          <a:stretch/>
        </p:blipFill>
        <p:spPr>
          <a:xfrm>
            <a:off x="575734" y="1135598"/>
            <a:ext cx="8244609" cy="441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RESENTACION HOJA INTER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03"/>
            <a:ext cx="9144000" cy="6858000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047639" y="1292903"/>
            <a:ext cx="8335544" cy="75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endParaRPr lang="es-CO" sz="1400" dirty="0">
              <a:solidFill>
                <a:schemeClr val="tx1">
                  <a:lumMod val="75000"/>
                  <a:lumOff val="25000"/>
                </a:schemeClr>
              </a:solidFill>
              <a:latin typeface="Flama-Medium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308395" y="1514751"/>
            <a:ext cx="8527210" cy="4892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s-CO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Son las responsables de formular el plan</a:t>
            </a:r>
          </a:p>
          <a:p>
            <a:pPr algn="just">
              <a:lnSpc>
                <a:spcPct val="110000"/>
              </a:lnSpc>
            </a:pPr>
            <a:r>
              <a:rPr lang="es-CO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Solicitan asesoría y acompañamiento a la OCI si lo requieren</a:t>
            </a:r>
          </a:p>
          <a:p>
            <a:pPr algn="just">
              <a:lnSpc>
                <a:spcPct val="110000"/>
              </a:lnSpc>
            </a:pPr>
            <a:endParaRPr lang="es-CO" sz="2100" dirty="0">
              <a:solidFill>
                <a:schemeClr val="tx1">
                  <a:lumMod val="75000"/>
                  <a:lumOff val="25000"/>
                </a:schemeClr>
              </a:solidFill>
              <a:latin typeface="Flama-Medium"/>
              <a:cs typeface="Flama-Medium"/>
            </a:endParaRPr>
          </a:p>
          <a:p>
            <a:pPr algn="just">
              <a:lnSpc>
                <a:spcPct val="110000"/>
              </a:lnSpc>
            </a:pPr>
            <a:r>
              <a:rPr lang="es-CO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Entidades descentralizadas aplica el mismo ejercicio con su oficina de control interno</a:t>
            </a:r>
          </a:p>
          <a:p>
            <a:pPr algn="just">
              <a:lnSpc>
                <a:spcPct val="110000"/>
              </a:lnSpc>
            </a:pPr>
            <a:endParaRPr lang="es-CO" sz="2100" dirty="0">
              <a:solidFill>
                <a:schemeClr val="tx1">
                  <a:lumMod val="75000"/>
                  <a:lumOff val="25000"/>
                </a:schemeClr>
              </a:solidFill>
              <a:latin typeface="Flama-Medium"/>
              <a:cs typeface="Flama-Medium"/>
            </a:endParaRPr>
          </a:p>
          <a:p>
            <a:pPr algn="just">
              <a:lnSpc>
                <a:spcPct val="110000"/>
              </a:lnSpc>
            </a:pPr>
            <a:r>
              <a:rPr lang="es-CO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Deben entregar la información validada y completa</a:t>
            </a:r>
          </a:p>
          <a:p>
            <a:pPr algn="just">
              <a:lnSpc>
                <a:spcPct val="110000"/>
              </a:lnSpc>
            </a:pPr>
            <a:endParaRPr lang="es-CO" sz="2100" dirty="0">
              <a:solidFill>
                <a:schemeClr val="tx1">
                  <a:lumMod val="75000"/>
                  <a:lumOff val="25000"/>
                </a:schemeClr>
              </a:solidFill>
              <a:latin typeface="Flama-Medium"/>
              <a:cs typeface="Flama-Medium"/>
            </a:endParaRPr>
          </a:p>
          <a:p>
            <a:pPr algn="just">
              <a:lnSpc>
                <a:spcPct val="110000"/>
              </a:lnSpc>
            </a:pPr>
            <a:r>
              <a:rPr lang="es-CO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Plazo de entrega enero 3 de 2019 en Oficina de Control Interno.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s-CO" sz="2100" dirty="0">
              <a:solidFill>
                <a:schemeClr val="tx1">
                  <a:lumMod val="75000"/>
                  <a:lumOff val="25000"/>
                </a:schemeClr>
              </a:solidFill>
              <a:latin typeface="Flama-Medium"/>
              <a:cs typeface="Flama-Medium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03112" y="27603"/>
            <a:ext cx="79135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es-CO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ENTIDADES AUDITADAS</a:t>
            </a:r>
            <a:endParaRPr lang="es-CO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algn="ctr">
              <a:lnSpc>
                <a:spcPct val="110000"/>
              </a:lnSpc>
              <a:buNone/>
            </a:pPr>
            <a:r>
              <a:rPr lang="es-CO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 </a:t>
            </a:r>
            <a:r>
              <a:rPr lang="es-CO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Plan de mejoramiento</a:t>
            </a:r>
          </a:p>
          <a:p>
            <a:pPr algn="ctr">
              <a:lnSpc>
                <a:spcPct val="110000"/>
              </a:lnSpc>
              <a:buNone/>
            </a:pPr>
            <a:r>
              <a:rPr lang="es-CO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Contraloría </a:t>
            </a:r>
            <a:r>
              <a:rPr lang="es-CO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General de la </a:t>
            </a:r>
            <a:r>
              <a:rPr lang="es-CO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República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57123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RESENTACION HOJA INTER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03"/>
            <a:ext cx="9144000" cy="6858000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047639" y="1292903"/>
            <a:ext cx="8335544" cy="75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endParaRPr lang="es-CO" sz="1400" dirty="0">
              <a:solidFill>
                <a:schemeClr val="tx1">
                  <a:lumMod val="75000"/>
                  <a:lumOff val="25000"/>
                </a:schemeClr>
              </a:solidFill>
              <a:latin typeface="Flama-Medium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308395" y="1514751"/>
            <a:ext cx="8527210" cy="4892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s-CO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Asesora a las entidades del nivel central en la formulación de plan de mejoramiento y en el uso de STORM USER.</a:t>
            </a:r>
          </a:p>
          <a:p>
            <a:pPr algn="just">
              <a:lnSpc>
                <a:spcPct val="110000"/>
              </a:lnSpc>
            </a:pPr>
            <a:r>
              <a:rPr lang="es-CO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Revisa coherencia de la formulación del plan de mejoramiento (Hallazgo – Causa – Acción de Mejora – Actividades – Unidad de medida)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s-CO" sz="2100" dirty="0">
              <a:solidFill>
                <a:schemeClr val="tx1">
                  <a:lumMod val="75000"/>
                  <a:lumOff val="25000"/>
                </a:schemeClr>
              </a:solidFill>
              <a:latin typeface="Flama-Medium"/>
              <a:cs typeface="Flama-Medium"/>
            </a:endParaRPr>
          </a:p>
          <a:p>
            <a:pPr algn="just">
              <a:lnSpc>
                <a:spcPct val="110000"/>
              </a:lnSpc>
            </a:pPr>
            <a:r>
              <a:rPr lang="es-CO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NO recibe sin validación</a:t>
            </a:r>
          </a:p>
          <a:p>
            <a:pPr algn="just">
              <a:lnSpc>
                <a:spcPct val="110000"/>
              </a:lnSpc>
            </a:pPr>
            <a:r>
              <a:rPr lang="es-CO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NO corrige errores de formulación ni de validación.</a:t>
            </a:r>
          </a:p>
          <a:p>
            <a:pPr algn="just">
              <a:lnSpc>
                <a:spcPct val="110000"/>
              </a:lnSpc>
            </a:pPr>
            <a:r>
              <a:rPr lang="es-CO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NO responde por errores en la formulación o validación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s-CO" sz="2100" dirty="0" smtClean="0">
              <a:solidFill>
                <a:schemeClr val="tx1">
                  <a:lumMod val="75000"/>
                  <a:lumOff val="25000"/>
                </a:schemeClr>
              </a:solidFill>
              <a:latin typeface="Flama-Medium"/>
              <a:cs typeface="Flama-Medium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03112" y="27603"/>
            <a:ext cx="79135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es-CO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OFICINA DE CONTROL INTERNO</a:t>
            </a:r>
            <a:endParaRPr lang="es-CO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algn="ctr">
              <a:lnSpc>
                <a:spcPct val="110000"/>
              </a:lnSpc>
              <a:buNone/>
            </a:pPr>
            <a:r>
              <a:rPr lang="es-CO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 </a:t>
            </a:r>
            <a:r>
              <a:rPr lang="es-CO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Plan de mejoramiento</a:t>
            </a:r>
          </a:p>
          <a:p>
            <a:pPr algn="ctr">
              <a:lnSpc>
                <a:spcPct val="110000"/>
              </a:lnSpc>
              <a:buNone/>
            </a:pPr>
            <a:r>
              <a:rPr lang="es-CO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Contraloría </a:t>
            </a:r>
            <a:r>
              <a:rPr lang="es-CO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General de la </a:t>
            </a:r>
            <a:r>
              <a:rPr lang="es-CO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República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36441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RESENTACION HOJA INTER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03"/>
            <a:ext cx="9144000" cy="6858000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047639" y="1292903"/>
            <a:ext cx="8335544" cy="75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endParaRPr lang="es-CO" sz="1400" dirty="0">
              <a:solidFill>
                <a:schemeClr val="tx1">
                  <a:lumMod val="75000"/>
                  <a:lumOff val="25000"/>
                </a:schemeClr>
              </a:solidFill>
              <a:latin typeface="Flama-Medium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308395" y="1514751"/>
            <a:ext cx="8527210" cy="43145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</a:pPr>
            <a:r>
              <a:rPr lang="es-CO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La OCI devuelve los planes de mejoramiento que vengan incompletos o sin validación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s-CO" sz="2100" dirty="0" smtClean="0">
              <a:solidFill>
                <a:schemeClr val="tx1">
                  <a:lumMod val="75000"/>
                  <a:lumOff val="25000"/>
                </a:schemeClr>
              </a:solidFill>
              <a:latin typeface="Flama-Medium"/>
              <a:cs typeface="Flama-Medium"/>
            </a:endParaRPr>
          </a:p>
          <a:p>
            <a:pPr algn="just">
              <a:lnSpc>
                <a:spcPct val="110000"/>
              </a:lnSpc>
            </a:pPr>
            <a:r>
              <a:rPr lang="es-CO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Las observaciones del acompañamiento y asesoría no son </a:t>
            </a:r>
            <a:r>
              <a:rPr lang="es-CO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obligatorias</a:t>
            </a:r>
          </a:p>
          <a:p>
            <a:pPr algn="just">
              <a:lnSpc>
                <a:spcPct val="110000"/>
              </a:lnSpc>
            </a:pPr>
            <a:endParaRPr lang="es-CO" sz="2100" dirty="0">
              <a:solidFill>
                <a:schemeClr val="tx1">
                  <a:lumMod val="75000"/>
                  <a:lumOff val="25000"/>
                </a:schemeClr>
              </a:solidFill>
              <a:latin typeface="Flama-Medium"/>
              <a:cs typeface="Flama-Medium"/>
            </a:endParaRPr>
          </a:p>
          <a:p>
            <a:pPr algn="just">
              <a:lnSpc>
                <a:spcPct val="110000"/>
              </a:lnSpc>
            </a:pPr>
            <a:r>
              <a:rPr lang="es-CO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Plazo para transmisión del informe enero 9 de 2019</a:t>
            </a:r>
            <a:endParaRPr lang="es-CO" sz="2100" dirty="0">
              <a:solidFill>
                <a:schemeClr val="tx1">
                  <a:lumMod val="75000"/>
                  <a:lumOff val="25000"/>
                </a:schemeClr>
              </a:solidFill>
              <a:latin typeface="Flama-Medium"/>
              <a:cs typeface="Flama-Medium"/>
            </a:endParaRPr>
          </a:p>
          <a:p>
            <a:pPr algn="just">
              <a:lnSpc>
                <a:spcPct val="110000"/>
              </a:lnSpc>
            </a:pPr>
            <a:endParaRPr lang="es-CO" sz="2100" dirty="0" smtClean="0">
              <a:solidFill>
                <a:schemeClr val="tx1">
                  <a:lumMod val="75000"/>
                  <a:lumOff val="25000"/>
                </a:schemeClr>
              </a:solidFill>
              <a:latin typeface="Flama-Medium"/>
              <a:cs typeface="Flama-Medium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03112" y="27603"/>
            <a:ext cx="79135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None/>
            </a:pPr>
            <a:r>
              <a:rPr lang="es-CO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OFICINA DE CONTROL INTERNO</a:t>
            </a:r>
            <a:endParaRPr lang="es-CO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algn="ctr">
              <a:lnSpc>
                <a:spcPct val="110000"/>
              </a:lnSpc>
              <a:buNone/>
            </a:pPr>
            <a:r>
              <a:rPr lang="es-CO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 </a:t>
            </a:r>
            <a:r>
              <a:rPr lang="es-CO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Plan de mejoramiento</a:t>
            </a:r>
          </a:p>
          <a:p>
            <a:pPr algn="ctr">
              <a:lnSpc>
                <a:spcPct val="110000"/>
              </a:lnSpc>
              <a:buNone/>
            </a:pPr>
            <a:r>
              <a:rPr lang="es-CO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Contraloría </a:t>
            </a:r>
            <a:r>
              <a:rPr lang="es-CO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General de la </a:t>
            </a:r>
            <a:r>
              <a:rPr lang="es-CO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República</a:t>
            </a:r>
            <a:endParaRPr lang="es-CO" sz="2200" dirty="0"/>
          </a:p>
        </p:txBody>
      </p:sp>
    </p:spTree>
    <p:extLst>
      <p:ext uri="{BB962C8B-B14F-4D97-AF65-F5344CB8AC3E}">
        <p14:creationId xmlns:p14="http://schemas.microsoft.com/office/powerpoint/2010/main" val="206887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RESENTACION HOJA INTER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Subtítulo 2"/>
          <p:cNvSpPr txBox="1">
            <a:spLocks/>
          </p:cNvSpPr>
          <p:nvPr/>
        </p:nvSpPr>
        <p:spPr>
          <a:xfrm>
            <a:off x="612259" y="2660345"/>
            <a:ext cx="8134175" cy="1369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s-CO" sz="8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18046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RESENTACION HOJA INTER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Subtítulo 2"/>
          <p:cNvSpPr txBox="1">
            <a:spLocks/>
          </p:cNvSpPr>
          <p:nvPr/>
        </p:nvSpPr>
        <p:spPr>
          <a:xfrm>
            <a:off x="503656" y="206829"/>
            <a:ext cx="8444402" cy="859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buNone/>
            </a:pPr>
            <a:r>
              <a:rPr lang="es-CO" sz="55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Hallazgos de la </a:t>
            </a:r>
            <a:r>
              <a:rPr lang="es-CO" sz="55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auditoría</a:t>
            </a: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503656" y="1847851"/>
            <a:ext cx="8335544" cy="2838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es-CO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Guía </a:t>
            </a:r>
            <a:r>
              <a:rPr lang="es-CO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de Auditoria de la Contraloría General de la República, </a:t>
            </a:r>
            <a:r>
              <a:rPr lang="es-CO" sz="2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2015 </a:t>
            </a:r>
            <a:r>
              <a:rPr lang="es-CO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E</a:t>
            </a:r>
            <a:r>
              <a:rPr lang="es-C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s </a:t>
            </a:r>
            <a:r>
              <a:rPr lang="es-C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un hecho relevante que se constituye en un </a:t>
            </a:r>
            <a:r>
              <a:rPr lang="es-C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resultado determinante </a:t>
            </a:r>
            <a:r>
              <a:rPr lang="es-C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en la evaluación de un asunto en particular, al comparar la </a:t>
            </a:r>
            <a:r>
              <a:rPr lang="es-C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condición (situación </a:t>
            </a:r>
            <a:r>
              <a:rPr lang="es-C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detectada) con el criterio [deber ser]. Igualmente, es una situación </a:t>
            </a:r>
            <a:r>
              <a:rPr lang="es-CO" sz="2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determinada al </a:t>
            </a:r>
            <a:r>
              <a:rPr lang="es-CO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aplicar pruebas de auditoría que se complementará estableciendo sus causas y efectos. </a:t>
            </a:r>
            <a:endParaRPr lang="es-CO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Flama-Medium"/>
              <a:cs typeface="Flama-Medium"/>
            </a:endParaRPr>
          </a:p>
        </p:txBody>
      </p:sp>
    </p:spTree>
    <p:extLst>
      <p:ext uri="{BB962C8B-B14F-4D97-AF65-F5344CB8AC3E}">
        <p14:creationId xmlns:p14="http://schemas.microsoft.com/office/powerpoint/2010/main" val="41537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RESENTACION HOJA INTER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Subtítulo 2"/>
          <p:cNvSpPr txBox="1">
            <a:spLocks/>
          </p:cNvSpPr>
          <p:nvPr/>
        </p:nvSpPr>
        <p:spPr>
          <a:xfrm>
            <a:off x="503656" y="206829"/>
            <a:ext cx="8444402" cy="3507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buNone/>
            </a:pPr>
            <a:r>
              <a:rPr lang="es-CO" sz="55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Hallazgos de la </a:t>
            </a:r>
            <a:r>
              <a:rPr lang="es-CO" sz="55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auditoría</a:t>
            </a:r>
          </a:p>
          <a:p>
            <a:pPr algn="ctr">
              <a:lnSpc>
                <a:spcPct val="110000"/>
              </a:lnSpc>
              <a:buNone/>
            </a:pPr>
            <a:endParaRPr lang="es-CO" sz="4200" dirty="0" smtClean="0">
              <a:solidFill>
                <a:schemeClr val="tx1">
                  <a:lumMod val="75000"/>
                  <a:lumOff val="25000"/>
                </a:schemeClr>
              </a:solidFill>
              <a:latin typeface="Flama-Medium"/>
              <a:cs typeface="Flama-Medium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503656" y="1778807"/>
            <a:ext cx="8335544" cy="3507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es-CO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ISO 9000:2015 </a:t>
            </a:r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Resultados de la evaluación de la evidencia de la auditoría recopilada frente a los criterios de auditoría.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s-CO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NOTA 1:</a:t>
            </a:r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 indican conformidad o no conformidad.  </a:t>
            </a:r>
            <a:r>
              <a:rPr lang="es-CO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NOTA 2:</a:t>
            </a:r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 pueden conducir a la identificación de oportunidades para la mejora o el registro de buenas prácticas.  </a:t>
            </a:r>
            <a:r>
              <a:rPr lang="es-CO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NOTA 3:</a:t>
            </a:r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 si los criterios de auditoría se seleccionan a partir de requisitos legales o reglamentarios, los hallazgos de auditoría pueden denominarse cumplimiento o no cumplimiento</a:t>
            </a:r>
          </a:p>
        </p:txBody>
      </p:sp>
    </p:spTree>
    <p:extLst>
      <p:ext uri="{BB962C8B-B14F-4D97-AF65-F5344CB8AC3E}">
        <p14:creationId xmlns:p14="http://schemas.microsoft.com/office/powerpoint/2010/main" val="76882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RESENTACION HOJA INTER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Subtítulo 2"/>
          <p:cNvSpPr txBox="1">
            <a:spLocks/>
          </p:cNvSpPr>
          <p:nvPr/>
        </p:nvSpPr>
        <p:spPr>
          <a:xfrm>
            <a:off x="666044" y="1083733"/>
            <a:ext cx="8173156" cy="417688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buNone/>
            </a:pPr>
            <a:r>
              <a:rPr lang="es-CO" sz="55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Planes de Mejoramiento</a:t>
            </a:r>
          </a:p>
          <a:p>
            <a:pPr algn="ctr">
              <a:lnSpc>
                <a:spcPct val="110000"/>
              </a:lnSpc>
              <a:buNone/>
            </a:pPr>
            <a:r>
              <a:rPr lang="es-CO" sz="4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 </a:t>
            </a:r>
            <a:endParaRPr lang="es-CO" sz="4200" dirty="0" smtClean="0">
              <a:solidFill>
                <a:schemeClr val="tx1">
                  <a:lumMod val="75000"/>
                  <a:lumOff val="25000"/>
                </a:schemeClr>
              </a:solidFill>
              <a:latin typeface="Flama-Medium"/>
              <a:cs typeface="Flama-Medium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es-CO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Contraloría General de la República: </a:t>
            </a:r>
            <a:r>
              <a:rPr lang="es-CO" sz="3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se presenta en medio electrónico </a:t>
            </a:r>
            <a:r>
              <a:rPr lang="es-CO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(formulario F14.2: PLANES DE MEJORAMIENTO - ENTES </a:t>
            </a:r>
            <a:r>
              <a:rPr lang="es-CO" sz="3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TERRITORIALES), formulación y avance vía SIRECI. Un plan de mejoramiento para la GOBERNACIÓN (Incluidas entidades descentralizadas). </a:t>
            </a:r>
            <a:r>
              <a:rPr lang="es-CO" sz="3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Frecuencia Semestral</a:t>
            </a:r>
          </a:p>
        </p:txBody>
      </p:sp>
    </p:spTree>
    <p:extLst>
      <p:ext uri="{BB962C8B-B14F-4D97-AF65-F5344CB8AC3E}">
        <p14:creationId xmlns:p14="http://schemas.microsoft.com/office/powerpoint/2010/main" val="119470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RESENTACION HOJA INTER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46"/>
            <a:ext cx="9144000" cy="6858000"/>
          </a:xfrm>
          <a:prstGeom prst="rect">
            <a:avLst/>
          </a:prstGeom>
        </p:spPr>
      </p:pic>
      <p:sp>
        <p:nvSpPr>
          <p:cNvPr id="11" name="Subtítulo 2"/>
          <p:cNvSpPr txBox="1">
            <a:spLocks/>
          </p:cNvSpPr>
          <p:nvPr/>
        </p:nvSpPr>
        <p:spPr>
          <a:xfrm>
            <a:off x="503656" y="501102"/>
            <a:ext cx="8335544" cy="101361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buNone/>
            </a:pPr>
            <a:r>
              <a:rPr lang="es-CO" sz="55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Formulación de Planes de Mejoramiento</a:t>
            </a:r>
            <a:endParaRPr lang="es-CO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0" indent="0" algn="just">
              <a:lnSpc>
                <a:spcPct val="110000"/>
              </a:lnSpc>
              <a:buNone/>
            </a:pPr>
            <a:endParaRPr lang="es-CO" sz="3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Flama-Medium"/>
              <a:cs typeface="Flama-Medium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503656" y="1773531"/>
            <a:ext cx="8335544" cy="389349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es-CO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Auditoría General de la República</a:t>
            </a:r>
            <a:r>
              <a:rPr lang="es-CO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: </a:t>
            </a:r>
            <a:r>
              <a:rPr lang="es-CO" sz="2400" dirty="0"/>
              <a:t>Guía metodológica para la formulación, evaluación y seguimiento de los planes de </a:t>
            </a:r>
            <a:r>
              <a:rPr lang="es-CO" sz="2400" dirty="0" smtClean="0"/>
              <a:t>mejoramiento, 2014. </a:t>
            </a:r>
            <a:endParaRPr lang="es-CO" sz="2400" dirty="0"/>
          </a:p>
          <a:p>
            <a:pPr marL="0" indent="0" algn="just">
              <a:lnSpc>
                <a:spcPct val="110000"/>
              </a:lnSpc>
              <a:buNone/>
            </a:pPr>
            <a:r>
              <a:rPr lang="es-CO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</a:rPr>
              <a:t>EML - </a:t>
            </a:r>
            <a:r>
              <a:rPr lang="es-CO" sz="2400" dirty="0" smtClean="0"/>
              <a:t>Se </a:t>
            </a:r>
            <a:r>
              <a:rPr lang="es-CO" sz="2400" dirty="0"/>
              <a:t>configura un árbol de problemas, que es clave para orientar la estructura de las acciones correctivas y preventivas de los planes de mejoramiento, pues se pueda establecer </a:t>
            </a:r>
            <a:r>
              <a:rPr lang="es-C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es de verdad un problema </a:t>
            </a:r>
            <a:r>
              <a:rPr lang="es-CO" sz="2400" dirty="0"/>
              <a:t>(hallazgo negativo) el cual parte por considerar los elementos que deben ser desarrollados para la Identificación del problema: </a:t>
            </a:r>
            <a:endParaRPr lang="es-CO" sz="2400" dirty="0" smtClean="0"/>
          </a:p>
          <a:p>
            <a:pPr algn="just">
              <a:lnSpc>
                <a:spcPct val="110000"/>
              </a:lnSpc>
            </a:pPr>
            <a:r>
              <a:rPr lang="es-CO" sz="2400" dirty="0" smtClean="0"/>
              <a:t>Causas </a:t>
            </a:r>
            <a:r>
              <a:rPr lang="es-CO" sz="2400" dirty="0"/>
              <a:t>del </a:t>
            </a:r>
            <a:r>
              <a:rPr lang="es-CO" sz="2400" dirty="0" smtClean="0"/>
              <a:t>problema</a:t>
            </a:r>
          </a:p>
          <a:p>
            <a:pPr algn="just">
              <a:lnSpc>
                <a:spcPct val="110000"/>
              </a:lnSpc>
            </a:pPr>
            <a:r>
              <a:rPr lang="es-CO" sz="2400" dirty="0" smtClean="0"/>
              <a:t>Efectos </a:t>
            </a:r>
            <a:r>
              <a:rPr lang="es-CO" sz="2400" dirty="0"/>
              <a:t>que provoca el </a:t>
            </a:r>
            <a:r>
              <a:rPr lang="es-CO" sz="2400" dirty="0" smtClean="0"/>
              <a:t>problema</a:t>
            </a:r>
          </a:p>
          <a:p>
            <a:pPr algn="just">
              <a:lnSpc>
                <a:spcPct val="110000"/>
              </a:lnSpc>
            </a:pPr>
            <a:r>
              <a:rPr lang="es-CO" sz="2400" dirty="0" smtClean="0"/>
              <a:t>Objetivos.</a:t>
            </a:r>
          </a:p>
          <a:p>
            <a:pPr algn="just">
              <a:lnSpc>
                <a:spcPct val="110000"/>
              </a:lnSpc>
            </a:pPr>
            <a:r>
              <a:rPr lang="es-CO" sz="2400" dirty="0" smtClean="0"/>
              <a:t>Medios </a:t>
            </a:r>
            <a:r>
              <a:rPr lang="es-CO" sz="2400" dirty="0"/>
              <a:t>para la solución del problema </a:t>
            </a:r>
            <a:endParaRPr lang="es-CO" sz="2400" dirty="0" smtClean="0"/>
          </a:p>
          <a:p>
            <a:pPr algn="just">
              <a:lnSpc>
                <a:spcPct val="110000"/>
              </a:lnSpc>
            </a:pPr>
            <a:r>
              <a:rPr lang="es-CO" sz="2400" dirty="0" smtClean="0"/>
              <a:t>Definición </a:t>
            </a:r>
            <a:r>
              <a:rPr lang="es-CO" sz="2400" dirty="0"/>
              <a:t>de acciones y configuración de alternativas. </a:t>
            </a:r>
            <a:endParaRPr lang="es-CO" sz="2200" dirty="0" smtClean="0">
              <a:solidFill>
                <a:schemeClr val="tx1">
                  <a:lumMod val="75000"/>
                  <a:lumOff val="25000"/>
                </a:schemeClr>
              </a:solidFill>
              <a:latin typeface="Flama-Medium"/>
              <a:cs typeface="Flama-Medium"/>
            </a:endParaRPr>
          </a:p>
        </p:txBody>
      </p:sp>
    </p:spTree>
    <p:extLst>
      <p:ext uri="{BB962C8B-B14F-4D97-AF65-F5344CB8AC3E}">
        <p14:creationId xmlns:p14="http://schemas.microsoft.com/office/powerpoint/2010/main" val="29769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RESENTACION HOJA INTER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46"/>
            <a:ext cx="9144000" cy="6858000"/>
          </a:xfrm>
          <a:prstGeom prst="rect">
            <a:avLst/>
          </a:prstGeom>
        </p:spPr>
      </p:pic>
      <p:sp>
        <p:nvSpPr>
          <p:cNvPr id="11" name="Subtítulo 2"/>
          <p:cNvSpPr txBox="1">
            <a:spLocks/>
          </p:cNvSpPr>
          <p:nvPr/>
        </p:nvSpPr>
        <p:spPr>
          <a:xfrm>
            <a:off x="526481" y="173724"/>
            <a:ext cx="8312719" cy="101361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buNone/>
            </a:pPr>
            <a:r>
              <a:rPr lang="es-CO" sz="55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Formulación de Planes de Mejoramiento</a:t>
            </a:r>
          </a:p>
          <a:p>
            <a:pPr algn="ctr">
              <a:lnSpc>
                <a:spcPct val="110000"/>
              </a:lnSpc>
              <a:buNone/>
            </a:pPr>
            <a:r>
              <a:rPr lang="es-CO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Análisis de Causas</a:t>
            </a:r>
            <a:endParaRPr lang="es-CO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0" indent="0" algn="just">
              <a:lnSpc>
                <a:spcPct val="110000"/>
              </a:lnSpc>
              <a:buNone/>
            </a:pPr>
            <a:endParaRPr lang="es-CO" sz="3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Flama-Medium"/>
              <a:cs typeface="Flama-Medium"/>
            </a:endParaRPr>
          </a:p>
        </p:txBody>
      </p:sp>
      <p:sp>
        <p:nvSpPr>
          <p:cNvPr id="2" name="Rectángulo redondeado 1"/>
          <p:cNvSpPr/>
          <p:nvPr/>
        </p:nvSpPr>
        <p:spPr>
          <a:xfrm>
            <a:off x="2162472" y="1162844"/>
            <a:ext cx="3476978" cy="6208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Problema (hallazgo analizado)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5432621" y="1942683"/>
            <a:ext cx="3476978" cy="6208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1. ¿Por qué </a:t>
            </a:r>
            <a:r>
              <a:rPr lang="es-CO" i="1" dirty="0" smtClean="0"/>
              <a:t>Problema (hallazgo analizado)</a:t>
            </a:r>
            <a:r>
              <a:rPr lang="es-CO" dirty="0" smtClean="0"/>
              <a:t>?</a:t>
            </a:r>
            <a:endParaRPr lang="es-CO" dirty="0"/>
          </a:p>
        </p:txBody>
      </p:sp>
      <p:sp>
        <p:nvSpPr>
          <p:cNvPr id="9" name="Rectángulo redondeado 8"/>
          <p:cNvSpPr/>
          <p:nvPr/>
        </p:nvSpPr>
        <p:spPr>
          <a:xfrm>
            <a:off x="526481" y="2449976"/>
            <a:ext cx="3476978" cy="6208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Respuesta al PRIMER por qué (primera causa)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5432621" y="3272764"/>
            <a:ext cx="3476978" cy="6208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2. ¿Por qué </a:t>
            </a:r>
            <a:r>
              <a:rPr lang="es-CO" i="1" dirty="0">
                <a:solidFill>
                  <a:schemeClr val="bg1"/>
                </a:solidFill>
              </a:rPr>
              <a:t>Respuesta al primer por </a:t>
            </a:r>
            <a:r>
              <a:rPr lang="es-CO" i="1" dirty="0" smtClean="0">
                <a:solidFill>
                  <a:schemeClr val="bg1"/>
                </a:solidFill>
              </a:rPr>
              <a:t>qué</a:t>
            </a:r>
            <a:r>
              <a:rPr lang="es-CO" dirty="0" smtClean="0"/>
              <a:t>?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526481" y="3666401"/>
            <a:ext cx="3476978" cy="6208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chemeClr val="bg1"/>
                </a:solidFill>
              </a:rPr>
              <a:t>Respuesta al SEGUNDO por qué (segunda causa)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5432621" y="4414928"/>
            <a:ext cx="3476978" cy="6208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rgbClr val="FF0000"/>
                </a:solidFill>
              </a:rPr>
              <a:t>3</a:t>
            </a:r>
            <a:r>
              <a:rPr lang="es-CO" dirty="0" smtClean="0">
                <a:solidFill>
                  <a:srgbClr val="FF0000"/>
                </a:solidFill>
              </a:rPr>
              <a:t>. ¿Por qué </a:t>
            </a:r>
            <a:r>
              <a:rPr lang="es-CO" i="1" dirty="0">
                <a:solidFill>
                  <a:schemeClr val="bg1"/>
                </a:solidFill>
              </a:rPr>
              <a:t>Respuesta al </a:t>
            </a:r>
            <a:r>
              <a:rPr lang="es-CO" i="1" dirty="0" smtClean="0">
                <a:solidFill>
                  <a:schemeClr val="bg1"/>
                </a:solidFill>
              </a:rPr>
              <a:t>segundo </a:t>
            </a:r>
            <a:r>
              <a:rPr lang="es-CO" i="1" dirty="0">
                <a:solidFill>
                  <a:schemeClr val="bg1"/>
                </a:solidFill>
              </a:rPr>
              <a:t>por </a:t>
            </a:r>
            <a:r>
              <a:rPr lang="es-CO" i="1" dirty="0" smtClean="0">
                <a:solidFill>
                  <a:schemeClr val="bg1"/>
                </a:solidFill>
              </a:rPr>
              <a:t>qué</a:t>
            </a:r>
            <a:r>
              <a:rPr lang="es-CO" dirty="0" smtClean="0"/>
              <a:t>?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526481" y="4973831"/>
            <a:ext cx="3476978" cy="6208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Respuesta al TERCER por qué (tercera causa)</a:t>
            </a:r>
            <a:endParaRPr lang="es-CO" b="1" dirty="0">
              <a:solidFill>
                <a:schemeClr val="tx1"/>
              </a:solidFill>
            </a:endParaRPr>
          </a:p>
        </p:txBody>
      </p:sp>
      <p:cxnSp>
        <p:nvCxnSpPr>
          <p:cNvPr id="4" name="Conector recto de flecha 3"/>
          <p:cNvCxnSpPr>
            <a:endCxn id="7" idx="1"/>
          </p:cNvCxnSpPr>
          <p:nvPr/>
        </p:nvCxnSpPr>
        <p:spPr>
          <a:xfrm>
            <a:off x="3783760" y="1783732"/>
            <a:ext cx="1648861" cy="4693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H="1">
            <a:off x="4003459" y="2253127"/>
            <a:ext cx="1429162" cy="5502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>
            <a:stCxn id="9" idx="3"/>
            <a:endCxn id="12" idx="1"/>
          </p:cNvCxnSpPr>
          <p:nvPr/>
        </p:nvCxnSpPr>
        <p:spPr>
          <a:xfrm>
            <a:off x="4003459" y="2760420"/>
            <a:ext cx="1429162" cy="8227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>
            <a:stCxn id="12" idx="1"/>
          </p:cNvCxnSpPr>
          <p:nvPr/>
        </p:nvCxnSpPr>
        <p:spPr>
          <a:xfrm flipH="1">
            <a:off x="4003459" y="3583208"/>
            <a:ext cx="1429162" cy="3936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>
            <a:stCxn id="13" idx="3"/>
            <a:endCxn id="14" idx="1"/>
          </p:cNvCxnSpPr>
          <p:nvPr/>
        </p:nvCxnSpPr>
        <p:spPr>
          <a:xfrm>
            <a:off x="4003459" y="3976845"/>
            <a:ext cx="1429162" cy="7485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>
            <a:stCxn id="14" idx="1"/>
            <a:endCxn id="15" idx="3"/>
          </p:cNvCxnSpPr>
          <p:nvPr/>
        </p:nvCxnSpPr>
        <p:spPr>
          <a:xfrm flipH="1">
            <a:off x="4003459" y="4725372"/>
            <a:ext cx="1429162" cy="55890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Subtítulo 2"/>
          <p:cNvSpPr txBox="1">
            <a:spLocks/>
          </p:cNvSpPr>
          <p:nvPr/>
        </p:nvSpPr>
        <p:spPr>
          <a:xfrm>
            <a:off x="4003459" y="5302852"/>
            <a:ext cx="5249548" cy="1013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buNone/>
            </a:pPr>
            <a:r>
              <a:rPr lang="es-CO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E-GMC-PR-003 </a:t>
            </a:r>
            <a:endParaRPr lang="es-CO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algn="ctr">
              <a:lnSpc>
                <a:spcPct val="110000"/>
              </a:lnSpc>
              <a:buNone/>
            </a:pPr>
            <a:r>
              <a:rPr lang="es-CO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ACCIONES </a:t>
            </a:r>
            <a:r>
              <a:rPr lang="es-CO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CORRECTIVAS Y PREVENTIVAS</a:t>
            </a:r>
          </a:p>
        </p:txBody>
      </p:sp>
    </p:spTree>
    <p:extLst>
      <p:ext uri="{BB962C8B-B14F-4D97-AF65-F5344CB8AC3E}">
        <p14:creationId xmlns:p14="http://schemas.microsoft.com/office/powerpoint/2010/main" val="289459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RESENTACION HOJA INTER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46"/>
            <a:ext cx="9144000" cy="6858000"/>
          </a:xfrm>
          <a:prstGeom prst="rect">
            <a:avLst/>
          </a:prstGeom>
        </p:spPr>
      </p:pic>
      <p:sp>
        <p:nvSpPr>
          <p:cNvPr id="11" name="Subtítulo 2"/>
          <p:cNvSpPr txBox="1">
            <a:spLocks/>
          </p:cNvSpPr>
          <p:nvPr/>
        </p:nvSpPr>
        <p:spPr>
          <a:xfrm>
            <a:off x="587022" y="72777"/>
            <a:ext cx="8252178" cy="1842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buNone/>
            </a:pPr>
            <a:r>
              <a:rPr lang="es-CO" sz="5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Formulación de Planes de Mejoramiento</a:t>
            </a:r>
          </a:p>
          <a:p>
            <a:pPr algn="ctr">
              <a:lnSpc>
                <a:spcPct val="110000"/>
              </a:lnSpc>
              <a:buNone/>
            </a:pPr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Términos y definiciones </a:t>
            </a:r>
            <a:r>
              <a:rPr lang="es-CO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ISO 9000 </a:t>
            </a:r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2015</a:t>
            </a:r>
            <a:endParaRPr lang="es-CO" sz="55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algn="ctr">
              <a:lnSpc>
                <a:spcPct val="110000"/>
              </a:lnSpc>
              <a:buNone/>
            </a:pPr>
            <a:endParaRPr lang="es-CO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0" indent="0" algn="just">
              <a:lnSpc>
                <a:spcPct val="110000"/>
              </a:lnSpc>
              <a:buNone/>
            </a:pPr>
            <a:endParaRPr lang="es-CO" sz="3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Flama-Medium"/>
              <a:cs typeface="Flama-Medium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047639" y="1292903"/>
            <a:ext cx="8335544" cy="75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endParaRPr lang="es-CO" sz="1400" dirty="0">
              <a:solidFill>
                <a:schemeClr val="tx1">
                  <a:lumMod val="75000"/>
                  <a:lumOff val="25000"/>
                </a:schemeClr>
              </a:solidFill>
              <a:latin typeface="Flama-Medium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503902" y="1773531"/>
            <a:ext cx="8527210" cy="3109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10000"/>
              </a:lnSpc>
              <a:buAutoNum type="arabicPeriod"/>
            </a:pPr>
            <a:r>
              <a:rPr lang="es-CO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Corrección: acción para eliminar una no conformidad. </a:t>
            </a:r>
            <a:r>
              <a:rPr lang="es-CO" sz="21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Buscar arreglar el problema encontrado.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s-CO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En los planes de mejoramiento (internos o externos)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s-CO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 No todas las veces se puede formular una corrección.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es-CO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Un plan de mejoramiento que solo incluye la corrección está incompleto.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es-CO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La corrección no genera mejoramiento en la gestión del proceso o la entidad.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807805" y="5053571"/>
            <a:ext cx="3476978" cy="62088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Problema (hallazgo analizado)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5092588" y="5053571"/>
            <a:ext cx="3476978" cy="6208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Corrección</a:t>
            </a:r>
            <a:endParaRPr lang="es-CO" b="1" dirty="0">
              <a:solidFill>
                <a:schemeClr val="tx1"/>
              </a:solidFill>
            </a:endParaRPr>
          </a:p>
        </p:txBody>
      </p:sp>
      <p:cxnSp>
        <p:nvCxnSpPr>
          <p:cNvPr id="13" name="Conector recto de flecha 12"/>
          <p:cNvCxnSpPr>
            <a:stCxn id="9" idx="3"/>
            <a:endCxn id="12" idx="1"/>
          </p:cNvCxnSpPr>
          <p:nvPr/>
        </p:nvCxnSpPr>
        <p:spPr>
          <a:xfrm>
            <a:off x="4284783" y="5364015"/>
            <a:ext cx="80780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61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RESENTACION HOJA INTER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46"/>
            <a:ext cx="9144000" cy="6858000"/>
          </a:xfrm>
          <a:prstGeom prst="rect">
            <a:avLst/>
          </a:prstGeom>
        </p:spPr>
      </p:pic>
      <p:sp>
        <p:nvSpPr>
          <p:cNvPr id="11" name="Subtítulo 2"/>
          <p:cNvSpPr txBox="1">
            <a:spLocks/>
          </p:cNvSpPr>
          <p:nvPr/>
        </p:nvSpPr>
        <p:spPr>
          <a:xfrm>
            <a:off x="503902" y="72777"/>
            <a:ext cx="8414320" cy="1842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0000"/>
              </a:lnSpc>
              <a:buNone/>
            </a:pPr>
            <a:r>
              <a:rPr lang="es-CO" sz="5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Formulación de Planes de Mejoramiento</a:t>
            </a:r>
          </a:p>
          <a:p>
            <a:pPr algn="ctr">
              <a:lnSpc>
                <a:spcPct val="110000"/>
              </a:lnSpc>
              <a:buNone/>
            </a:pPr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Términos y definiciones </a:t>
            </a:r>
            <a:r>
              <a:rPr lang="es-CO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ISO 9000 </a:t>
            </a:r>
            <a:r>
              <a:rPr lang="es-CO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lama-Medium"/>
                <a:cs typeface="Flama-Medium"/>
              </a:rPr>
              <a:t>2015</a:t>
            </a:r>
            <a:endParaRPr lang="es-CO" sz="5500" b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algn="ctr">
              <a:lnSpc>
                <a:spcPct val="110000"/>
              </a:lnSpc>
              <a:buNone/>
            </a:pPr>
            <a:endParaRPr lang="es-CO" sz="3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lama-Medium"/>
              <a:cs typeface="Flama-Medium"/>
            </a:endParaRPr>
          </a:p>
          <a:p>
            <a:pPr marL="0" indent="0" algn="just">
              <a:lnSpc>
                <a:spcPct val="110000"/>
              </a:lnSpc>
              <a:buNone/>
            </a:pPr>
            <a:endParaRPr lang="es-CO" sz="3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Flama-Medium"/>
              <a:cs typeface="Flama-Medium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047639" y="1292903"/>
            <a:ext cx="8335544" cy="756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endParaRPr lang="es-CO" sz="1400" dirty="0">
              <a:solidFill>
                <a:schemeClr val="tx1">
                  <a:lumMod val="75000"/>
                  <a:lumOff val="25000"/>
                </a:schemeClr>
              </a:solidFill>
              <a:latin typeface="Flama-Medium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503902" y="1773531"/>
            <a:ext cx="8527210" cy="3109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es-CO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2. Acción Correctiva: acción para eliminar la causa de una no conformidad. </a:t>
            </a:r>
            <a:r>
              <a:rPr lang="es-CO" sz="21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Eliminar la causa raíz, la situación que dio origen al hallazgo.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s-CO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Siempre es posible formular al menos una acción correctiva.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s-CO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lama-Medium"/>
                <a:cs typeface="Flama-Medium"/>
              </a:rPr>
              <a:t>La acción o acciones se orientan para evitar que la “tercera causa vuela a suceder”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5092588" y="4466242"/>
            <a:ext cx="3476978" cy="62088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 smtClean="0">
                <a:solidFill>
                  <a:schemeClr val="tx1"/>
                </a:solidFill>
              </a:rPr>
              <a:t>Acción Correctiva</a:t>
            </a:r>
            <a:endParaRPr lang="es-CO" b="1" dirty="0">
              <a:solidFill>
                <a:schemeClr val="tx1"/>
              </a:solidFill>
            </a:endParaRPr>
          </a:p>
        </p:txBody>
      </p:sp>
      <p:cxnSp>
        <p:nvCxnSpPr>
          <p:cNvPr id="13" name="Conector recto de flecha 12"/>
          <p:cNvCxnSpPr>
            <a:stCxn id="14" idx="3"/>
            <a:endCxn id="12" idx="1"/>
          </p:cNvCxnSpPr>
          <p:nvPr/>
        </p:nvCxnSpPr>
        <p:spPr>
          <a:xfrm>
            <a:off x="4284783" y="4776686"/>
            <a:ext cx="80780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Rectángulo redondeado 13"/>
          <p:cNvSpPr/>
          <p:nvPr/>
        </p:nvSpPr>
        <p:spPr>
          <a:xfrm>
            <a:off x="807805" y="4466242"/>
            <a:ext cx="3476978" cy="62088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</a:rPr>
              <a:t>Respuesta al TERCER por qué (tercera causa)</a:t>
            </a:r>
          </a:p>
        </p:txBody>
      </p:sp>
    </p:spTree>
    <p:extLst>
      <p:ext uri="{BB962C8B-B14F-4D97-AF65-F5344CB8AC3E}">
        <p14:creationId xmlns:p14="http://schemas.microsoft.com/office/powerpoint/2010/main" val="99993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</TotalTime>
  <Words>1473</Words>
  <Application>Microsoft Office PowerPoint</Application>
  <PresentationFormat>Presentación en pantalla (4:3)</PresentationFormat>
  <Paragraphs>152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Arial</vt:lpstr>
      <vt:lpstr>Calibri</vt:lpstr>
      <vt:lpstr>Flama-Medium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ArtBoard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Peñuela Bolivar</dc:creator>
  <cp:lastModifiedBy>Camila </cp:lastModifiedBy>
  <cp:revision>86</cp:revision>
  <dcterms:created xsi:type="dcterms:W3CDTF">2016-01-06T15:31:04Z</dcterms:created>
  <dcterms:modified xsi:type="dcterms:W3CDTF">2018-12-17T19:20:33Z</dcterms:modified>
</cp:coreProperties>
</file>