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2" r:id="rId2"/>
    <p:sldMasterId id="2147483744" r:id="rId3"/>
  </p:sldMasterIdLst>
  <p:notesMasterIdLst>
    <p:notesMasterId r:id="rId39"/>
  </p:notesMasterIdLst>
  <p:sldIdLst>
    <p:sldId id="362" r:id="rId4"/>
    <p:sldId id="401" r:id="rId5"/>
    <p:sldId id="345" r:id="rId6"/>
    <p:sldId id="380" r:id="rId7"/>
    <p:sldId id="381" r:id="rId8"/>
    <p:sldId id="404" r:id="rId9"/>
    <p:sldId id="382" r:id="rId10"/>
    <p:sldId id="383" r:id="rId11"/>
    <p:sldId id="384" r:id="rId12"/>
    <p:sldId id="385" r:id="rId13"/>
    <p:sldId id="387" r:id="rId14"/>
    <p:sldId id="403" r:id="rId15"/>
    <p:sldId id="388" r:id="rId16"/>
    <p:sldId id="405" r:id="rId17"/>
    <p:sldId id="407" r:id="rId18"/>
    <p:sldId id="419" r:id="rId19"/>
    <p:sldId id="409" r:id="rId20"/>
    <p:sldId id="420" r:id="rId21"/>
    <p:sldId id="408" r:id="rId22"/>
    <p:sldId id="416" r:id="rId23"/>
    <p:sldId id="410" r:id="rId24"/>
    <p:sldId id="415" r:id="rId25"/>
    <p:sldId id="411" r:id="rId26"/>
    <p:sldId id="417" r:id="rId27"/>
    <p:sldId id="406" r:id="rId28"/>
    <p:sldId id="342" r:id="rId29"/>
    <p:sldId id="422" r:id="rId30"/>
    <p:sldId id="394" r:id="rId31"/>
    <p:sldId id="397" r:id="rId32"/>
    <p:sldId id="395" r:id="rId33"/>
    <p:sldId id="418" r:id="rId34"/>
    <p:sldId id="396" r:id="rId35"/>
    <p:sldId id="399" r:id="rId36"/>
    <p:sldId id="379" r:id="rId37"/>
    <p:sldId id="364" r:id="rId3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32" autoAdjust="0"/>
    <p:restoredTop sz="93548" autoAdjust="0"/>
  </p:normalViewPr>
  <p:slideViewPr>
    <p:cSldViewPr snapToGrid="0" snapToObjects="1">
      <p:cViewPr varScale="1">
        <p:scale>
          <a:sx n="72" d="100"/>
          <a:sy n="72" d="100"/>
        </p:scale>
        <p:origin x="852" y="66"/>
      </p:cViewPr>
      <p:guideLst>
        <p:guide orient="horz" pos="2183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853CE-244D-4AFE-99DD-05282CC3384A}" type="datetimeFigureOut">
              <a:rPr lang="es-CO" smtClean="0"/>
              <a:t>21/07/2020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77CFA-9BDF-4AC5-92B5-001A649B4A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599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77CFA-9BDF-4AC5-92B5-001A649B4A38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0574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77CFA-9BDF-4AC5-92B5-001A649B4A38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1909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77CFA-9BDF-4AC5-92B5-001A649B4A38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185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77CFA-9BDF-4AC5-92B5-001A649B4A38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757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5252-A52F-B44A-9C26-907A8A613BE3}" type="datetimeFigureOut">
              <a:rPr lang="es-ES" smtClean="0"/>
              <a:pPr/>
              <a:t>21/07/2020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FAD8-4194-A243-8DEB-BFEBE77986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1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5252-A52F-B44A-9C26-907A8A613BE3}" type="datetimeFigureOut">
              <a:rPr lang="es-ES" smtClean="0"/>
              <a:pPr/>
              <a:t>21/07/2020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FAD8-4194-A243-8DEB-BFEBE77986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34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5252-A52F-B44A-9C26-907A8A613BE3}" type="datetimeFigureOut">
              <a:rPr lang="es-ES" smtClean="0"/>
              <a:pPr/>
              <a:t>21/07/2020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FAD8-4194-A243-8DEB-BFEBE77986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648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EF015-6B02-F743-9838-AA9228B99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88593A-E984-3C4D-B0E3-135E090A8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321D94-EF65-D94B-B3A2-AC9E63214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4E9B9-518E-6545-8784-1A79741C0A99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21/07/2020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621CBB-C600-7042-BB77-BED8A678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D9A1D-FBD3-A94A-BB29-134E4250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6DA1F-D5B3-4B46-BDC4-77CDC0A34401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464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A7D0F-E4BF-E046-931B-4EFF1153F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0A0DE9-DE3F-264D-8760-C9B97BAB6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935A77-366B-7C48-AE3F-E07C1955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4E9B9-518E-6545-8784-1A79741C0A99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21/07/2020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A1FF15-6E3B-F34D-A588-71B6DB7C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1DA0AB-090F-1347-8CE5-22C2C16F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6DA1F-D5B3-4B46-BDC4-77CDC0A34401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507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66C6D1-1E87-DA4E-B807-8DD2F9AD5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62193C-E8A4-5B43-88BA-5E1FAD8A3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F4D3C3-69CA-204F-BC46-D6E1E8D8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4E9B9-518E-6545-8784-1A79741C0A99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21/07/2020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D0922-BAB0-044F-B265-C998CD5C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01CE57-09F4-5844-B22E-145986BAE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6DA1F-D5B3-4B46-BDC4-77CDC0A34401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970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04B80-E917-6344-AE81-D15CA6724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3A2637-7314-EC4D-910F-114946804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8CE91A-B5A1-194D-8617-D3239A49F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DF1498-8E87-A44D-9603-49525620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4E9B9-518E-6545-8784-1A79741C0A99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21/07/2020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E41CE9-CD24-3949-BAE4-98E6368B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56950B-C1CE-7F4C-80B3-AE858B08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6DA1F-D5B3-4B46-BDC4-77CDC0A34401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58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476AA-6966-5945-A154-8295F4C1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38F30D-861E-3D4A-B395-832F0E6AD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63EA69-BB19-EB47-BE16-65B32250B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95817D-B92B-4444-B2CE-4BCB487A8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71C5552-6DDA-6A43-9CEF-945A45B5F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BE1CE43-B2DF-8D48-B372-19A1CD499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4E9B9-518E-6545-8784-1A79741C0A99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21/07/2020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04025EF-1683-4146-B1B6-1FE96A07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24F77F-DC9B-354F-AB2A-3CBED827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6DA1F-D5B3-4B46-BDC4-77CDC0A34401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282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71F17-F9A1-4A4D-BCB2-BACFB2961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E8D3F9D-52B3-B24B-8290-0E7B971BA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4E9B9-518E-6545-8784-1A79741C0A99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21/07/2020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C35170-7818-BB41-97D4-885A0359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B462AB-0238-B644-8C1C-178F69B5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6DA1F-D5B3-4B46-BDC4-77CDC0A34401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593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610286-3DE8-794E-B011-E7BADA67A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4E9B9-518E-6545-8784-1A79741C0A99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21/07/2020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CBC0DB0-F79E-2B4E-9DA6-CF612E156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07AF2E-BE17-3840-8E10-C0755B33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6DA1F-D5B3-4B46-BDC4-77CDC0A34401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337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E2F63-B088-B642-8118-0658A0E42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9C25A4-99AD-D84B-961B-7DFEC0F6E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368371-EB36-0D41-84FA-797B089B5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4A6B0E-5A5D-4F48-9F96-40E1E53F4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4E9B9-518E-6545-8784-1A79741C0A99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21/07/2020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3950F0-ADE0-1F41-BCAF-A8523637A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75B5B4-F63E-0A42-98CC-626F5D551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6DA1F-D5B3-4B46-BDC4-77CDC0A34401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42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5252-A52F-B44A-9C26-907A8A613BE3}" type="datetimeFigureOut">
              <a:rPr lang="es-ES" smtClean="0"/>
              <a:pPr/>
              <a:t>21/07/2020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FAD8-4194-A243-8DEB-BFEBE77986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361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B1ED8-F1B5-B944-A8D0-602F97C36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BDBA5F-2065-FB48-9579-D0AD8C7FF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A56D69-821F-6344-B95F-FDB868D4A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465132-2F59-C64F-9066-B32B1017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4E9B9-518E-6545-8784-1A79741C0A99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21/07/2020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61094C-1BB7-1949-8B28-6798FDD0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93D1E-3F07-DC49-8D86-F4A598BC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6DA1F-D5B3-4B46-BDC4-77CDC0A34401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157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3C9942-7C12-F64C-8183-47080BB0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6816A8-A2BD-E247-8152-BB836EF7C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64E8C0-B437-2E4B-9BD7-5AD1D5040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4E9B9-518E-6545-8784-1A79741C0A99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21/07/2020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E1FE06-6E35-8A4D-B45C-2B642814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EB3CAB-E273-AF42-9CB4-4944250C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6DA1F-D5B3-4B46-BDC4-77CDC0A34401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682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4273C3-1F48-0A42-97C8-88757C630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FA919C-A352-1A44-BE39-8FD79A063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7EFBED-EC27-8046-9508-A129D3D57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4E9B9-518E-6545-8784-1A79741C0A99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21/07/2020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5E6B44-FE86-9541-8DEF-B9369EB65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57349E-BC20-0340-BE4B-71251A5A2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6DA1F-D5B3-4B46-BDC4-77CDC0A34401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557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EF015-6B02-F743-9838-AA9228B99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88593A-E984-3C4D-B0E3-135E090A82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321D94-EF65-D94B-B3A2-AC9E63214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454E9B9-518E-6545-8784-1A79741C0A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/>
              <a:t>21/07/2020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621CBB-C600-7042-BB77-BED8A678C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D9A1D-FBD3-A94A-BB29-134E4250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F6DA1F-D5B3-4B46-BDC4-77CDC0A3440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47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A7D0F-E4BF-E046-931B-4EFF1153F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0A0DE9-DE3F-264D-8760-C9B97BAB6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935A77-366B-7C48-AE3F-E07C1955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454E9B9-518E-6545-8784-1A79741C0A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/>
              <a:t>21/07/2020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A1FF15-6E3B-F34D-A588-71B6DB7C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1DA0AB-090F-1347-8CE5-22C2C16F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F6DA1F-D5B3-4B46-BDC4-77CDC0A3440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98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66C6D1-1E87-DA4E-B807-8DD2F9AD5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62193C-E8A4-5B43-88BA-5E1FAD8A3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F4D3C3-69CA-204F-BC46-D6E1E8D8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454E9B9-518E-6545-8784-1A79741C0A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/>
              <a:t>21/07/2020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CD0922-BAB0-044F-B265-C998CD5CF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01CE57-09F4-5844-B22E-145986BAE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F6DA1F-D5B3-4B46-BDC4-77CDC0A3440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41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04B80-E917-6344-AE81-D15CA6724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3A2637-7314-EC4D-910F-1149468049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8CE91A-B5A1-194D-8617-D3239A49F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DF1498-8E87-A44D-9603-49525620C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454E9B9-518E-6545-8784-1A79741C0A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/>
              <a:t>21/07/2020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E41CE9-CD24-3949-BAE4-98E6368B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56950B-C1CE-7F4C-80B3-AE858B08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F6DA1F-D5B3-4B46-BDC4-77CDC0A3440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90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476AA-6966-5945-A154-8295F4C1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38F30D-861E-3D4A-B395-832F0E6AD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63EA69-BB19-EB47-BE16-65B32250B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95817D-B92B-4444-B2CE-4BCB487A8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71C5552-6DDA-6A43-9CEF-945A45B5F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BE1CE43-B2DF-8D48-B372-19A1CD499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454E9B9-518E-6545-8784-1A79741C0A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/>
              <a:t>21/07/2020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04025EF-1683-4146-B1B6-1FE96A07D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224F77F-DC9B-354F-AB2A-3CBED827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F6DA1F-D5B3-4B46-BDC4-77CDC0A3440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4916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71F17-F9A1-4A4D-BCB2-BACFB2961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E8D3F9D-52B3-B24B-8290-0E7B971BA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454E9B9-518E-6545-8784-1A79741C0A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/>
              <a:t>21/07/2020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C35170-7818-BB41-97D4-885A03591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2B462AB-0238-B644-8C1C-178F69B5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F6DA1F-D5B3-4B46-BDC4-77CDC0A3440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67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610286-3DE8-794E-B011-E7BADA67A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454E9B9-518E-6545-8784-1A79741C0A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/>
              <a:t>21/07/2020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CBC0DB0-F79E-2B4E-9DA6-CF612E156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07AF2E-BE17-3840-8E10-C0755B33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F6DA1F-D5B3-4B46-BDC4-77CDC0A3440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1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5252-A52F-B44A-9C26-907A8A613BE3}" type="datetimeFigureOut">
              <a:rPr lang="es-ES" smtClean="0"/>
              <a:pPr/>
              <a:t>21/07/2020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FAD8-4194-A243-8DEB-BFEBE77986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4437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E2F63-B088-B642-8118-0658A0E42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9C25A4-99AD-D84B-961B-7DFEC0F6E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368371-EB36-0D41-84FA-797B089B5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4A6B0E-5A5D-4F48-9F96-40E1E53F4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454E9B9-518E-6545-8784-1A79741C0A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/>
              <a:t>21/07/2020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3950F0-ADE0-1F41-BCAF-A8523637A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75B5B4-F63E-0A42-98CC-626F5D551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F6DA1F-D5B3-4B46-BDC4-77CDC0A3440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7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B1ED8-F1B5-B944-A8D0-602F97C36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BDBA5F-2065-FB48-9579-D0AD8C7FF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A56D69-821F-6344-B95F-FDB868D4A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465132-2F59-C64F-9066-B32B1017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454E9B9-518E-6545-8784-1A79741C0A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/>
              <a:t>21/07/2020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61094C-1BB7-1949-8B28-6798FDD0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93D1E-3F07-DC49-8D86-F4A598BC3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F6DA1F-D5B3-4B46-BDC4-77CDC0A3440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3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3C9942-7C12-F64C-8183-47080BB0A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6816A8-A2BD-E247-8152-BB836EF7C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64E8C0-B437-2E4B-9BD7-5AD1D5040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454E9B9-518E-6545-8784-1A79741C0A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/>
              <a:t>21/07/2020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E1FE06-6E35-8A4D-B45C-2B642814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EB3CAB-E273-AF42-9CB4-4944250C2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F6DA1F-D5B3-4B46-BDC4-77CDC0A3440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9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4273C3-1F48-0A42-97C8-88757C630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FA919C-A352-1A44-BE39-8FD79A063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7EFBED-EC27-8046-9508-A129D3D57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454E9B9-518E-6545-8784-1A79741C0A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/>
              <a:t>21/07/2020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5E6B44-FE86-9541-8DEF-B9369EB65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57349E-BC20-0340-BE4B-71251A5A2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5F6DA1F-D5B3-4B46-BDC4-77CDC0A3440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91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5252-A52F-B44A-9C26-907A8A613BE3}" type="datetimeFigureOut">
              <a:rPr lang="es-ES" smtClean="0"/>
              <a:pPr/>
              <a:t>21/07/2020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FAD8-4194-A243-8DEB-BFEBE77986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09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5252-A52F-B44A-9C26-907A8A613BE3}" type="datetimeFigureOut">
              <a:rPr lang="es-ES" smtClean="0"/>
              <a:pPr/>
              <a:t>21/07/2020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FAD8-4194-A243-8DEB-BFEBE77986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94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5252-A52F-B44A-9C26-907A8A613BE3}" type="datetimeFigureOut">
              <a:rPr lang="es-ES" smtClean="0"/>
              <a:pPr/>
              <a:t>21/07/2020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FAD8-4194-A243-8DEB-BFEBE77986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37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5252-A52F-B44A-9C26-907A8A613BE3}" type="datetimeFigureOut">
              <a:rPr lang="es-ES" smtClean="0"/>
              <a:pPr/>
              <a:t>21/07/2020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FAD8-4194-A243-8DEB-BFEBE77986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589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5252-A52F-B44A-9C26-907A8A613BE3}" type="datetimeFigureOut">
              <a:rPr lang="es-ES" smtClean="0"/>
              <a:pPr/>
              <a:t>21/07/2020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FAD8-4194-A243-8DEB-BFEBE77986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73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5252-A52F-B44A-9C26-907A8A613BE3}" type="datetimeFigureOut">
              <a:rPr lang="es-ES" smtClean="0"/>
              <a:pPr/>
              <a:t>21/07/2020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FAD8-4194-A243-8DEB-BFEBE77986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63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75252-A52F-B44A-9C26-907A8A613BE3}" type="datetimeFigureOut">
              <a:rPr lang="es-ES" smtClean="0"/>
              <a:pPr/>
              <a:t>21/07/2020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1FAD8-4194-A243-8DEB-BFEBE77986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520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56F400-0B5E-D747-B501-BE5AC621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E2B78-6DFA-B64B-B3B6-3B026786B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BA849C-77BA-8144-9431-A532CAB16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54E9B9-518E-6545-8784-1A79741C0A99}" type="datetimeFigureOut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21/07/2020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81FF70-0FF5-C047-BAE1-7F530B65E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6C05A1-9616-FC4A-A2DD-97AFF01F3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F6DA1F-D5B3-4B46-BDC4-77CDC0A34401}" type="slidenum">
              <a:rPr kumimoji="0" lang="es-CO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5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56F400-0B5E-D747-B501-BE5AC6218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E2B78-6DFA-B64B-B3B6-3B026786B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BA849C-77BA-8144-9431-A532CAB162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454E9B9-518E-6545-8784-1A79741C0A99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/>
              <a:t>21/07/2020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81FF70-0FF5-C047-BAE1-7F530B65E3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6C05A1-9616-FC4A-A2DD-97AFF01F3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5F6DA1F-D5B3-4B46-BDC4-77CDC0A3440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4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cionpublica.gov.co/web/mipg/autodiagnostic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funcionpublica.gov.co/web/carta-administrativa/noticias/-/asset_publisher/F2SkL468MiiY/content/funcion-publica-en-los-territorios-apoya-la-implementacion-de-mip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13B9E76-C7ED-144B-8264-BD9A1E195CE2}"/>
              </a:ext>
            </a:extLst>
          </p:cNvPr>
          <p:cNvSpPr txBox="1"/>
          <p:nvPr/>
        </p:nvSpPr>
        <p:spPr>
          <a:xfrm>
            <a:off x="2795452" y="4786165"/>
            <a:ext cx="60564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Sistema de Control Interno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Oficina de Control Interno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1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Inducción Abril 2020</a:t>
            </a:r>
          </a:p>
        </p:txBody>
      </p:sp>
    </p:spTree>
    <p:extLst>
      <p:ext uri="{BB962C8B-B14F-4D97-AF65-F5344CB8AC3E}">
        <p14:creationId xmlns:p14="http://schemas.microsoft.com/office/powerpoint/2010/main" val="4266382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457199" y="479418"/>
            <a:ext cx="7560365" cy="945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MX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Medición del MIPG</a:t>
            </a: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4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lama-Medium"/>
                <a:ea typeface="+mn-ea"/>
                <a:cs typeface="Flama-Medium"/>
              </a:rPr>
              <a:t>'</a:t>
            </a:r>
            <a:endParaRPr kumimoji="0" lang="es-CO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3F1E49-18CE-4914-954F-E6FA8B37A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Se cuenta con dos instrumentos:</a:t>
            </a:r>
          </a:p>
          <a:p>
            <a:pPr marL="0" indent="0">
              <a:buNone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Formulario Único de Reporte y Avance de la</a:t>
            </a:r>
          </a:p>
          <a:p>
            <a:pPr marL="0" indent="0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Gestión – FURAG</a:t>
            </a:r>
          </a:p>
          <a:p>
            <a:pPr marL="0" indent="0">
              <a:buNone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Herramienta de Autodiagnóstico</a:t>
            </a:r>
          </a:p>
          <a:p>
            <a:pPr marL="0" indent="0">
              <a:buNone/>
            </a:pPr>
            <a:r>
              <a:rPr lang="es-ES" sz="2800" dirty="0">
                <a:hlinkClick r:id="rId2"/>
              </a:rPr>
              <a:t>https://www.funcionpublica.gov.co/web/mipg/autodiagnostico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38016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457199" y="479418"/>
            <a:ext cx="8229601" cy="800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MX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7ª. Dimensión: Control Interno</a:t>
            </a: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4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lama-Medium"/>
                <a:ea typeface="+mn-ea"/>
                <a:cs typeface="Flama-Medium"/>
              </a:rPr>
              <a:t>'</a:t>
            </a:r>
            <a:endParaRPr kumimoji="0" lang="es-CO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3F1E49-18CE-4914-954F-E6FA8B37A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59429"/>
            <a:ext cx="8229600" cy="4166734"/>
          </a:xfrm>
        </p:spPr>
        <p:txBody>
          <a:bodyPr/>
          <a:lstStyle/>
          <a:p>
            <a:pPr marL="0" indent="0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Alcance de la Dimensión:</a:t>
            </a:r>
          </a:p>
          <a:p>
            <a:pPr marL="0" indent="0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Se desarrolla a través del Modelo Estándar de Control Interno – MECI.</a:t>
            </a:r>
          </a:p>
          <a:p>
            <a:pPr marL="0" indent="0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Con esta dimensión y la implementación de la política que la integra, se logra el objetivo del MIPG:</a:t>
            </a:r>
          </a:p>
          <a:p>
            <a:pPr marL="0" indent="0">
              <a:buNone/>
            </a:pPr>
            <a:endParaRPr lang="es-CO" sz="2400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s-CO" sz="2400" b="1" i="1" dirty="0">
                <a:solidFill>
                  <a:schemeClr val="tx2"/>
                </a:solidFill>
              </a:rPr>
              <a:t>“Desarrollar una cultura organizacional fundamentada en la información, el control y la evaluación para la toma de decisiones y la mejora continua”.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4888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4570B-E0D5-4155-9567-AFB9848A5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Gestión – Control – Gestión del Riesgo</a:t>
            </a:r>
            <a:endParaRPr lang="es-E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385865-2D30-404F-912E-6B15C22E8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629526"/>
            <a:ext cx="89154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80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457199" y="271059"/>
            <a:ext cx="8190412" cy="461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40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LÍNEAS DE DEFENSA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4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lama-Medium"/>
                <a:ea typeface="+mn-ea"/>
                <a:cs typeface="Flama-Medium"/>
              </a:rPr>
              <a:t>'</a:t>
            </a:r>
            <a:endParaRPr kumimoji="0" lang="es-CO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3F1E49-18CE-4914-954F-E6FA8B37A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6468"/>
            <a:ext cx="8190411" cy="498969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Esquema de responsabilidades integrado por cuatro (4) líneas de defensa.</a:t>
            </a:r>
          </a:p>
          <a:p>
            <a:pPr marL="514350" indent="-514350">
              <a:buAutoNum type="arabicPeriod"/>
            </a:pPr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E11D17E-A08F-4EA8-A3D3-35B807905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937" y="1957533"/>
            <a:ext cx="70961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77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457198" y="1"/>
            <a:ext cx="8346559" cy="10842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4000" b="1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Elementos fundamentales  del Control Interno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4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lama-Medium"/>
                <a:ea typeface="+mn-ea"/>
                <a:cs typeface="Flama-Medium"/>
              </a:rPr>
              <a:t>'</a:t>
            </a:r>
            <a:endParaRPr kumimoji="0" lang="es-CO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3F1E49-18CE-4914-954F-E6FA8B37A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58" y="1489165"/>
            <a:ext cx="8229600" cy="3944984"/>
          </a:xfrm>
        </p:spPr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Estructura del control basada en el esquema COSO, compuesta por cinco (5)  componentes:</a:t>
            </a:r>
          </a:p>
          <a:p>
            <a:pPr marL="0" indent="0" algn="just">
              <a:buNone/>
            </a:pPr>
            <a:endParaRPr lang="es-ES" sz="2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44087F6-3118-4BB5-B11F-455A8DC80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" y="2312126"/>
            <a:ext cx="7056120" cy="398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19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C70A78C-DFDF-4826-87AF-24C3648DF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41" y="1924605"/>
            <a:ext cx="8269884" cy="300512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5C9C605-7E27-4F17-86AD-D22F37164F20}"/>
              </a:ext>
            </a:extLst>
          </p:cNvPr>
          <p:cNvSpPr txBox="1"/>
          <p:nvPr/>
        </p:nvSpPr>
        <p:spPr>
          <a:xfrm>
            <a:off x="423081" y="327546"/>
            <a:ext cx="84607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 DEL SISTEMA DE CONTROL INTERNO</a:t>
            </a:r>
            <a:endParaRPr lang="es-ES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66E6140-DF4A-46BE-970C-A16C0C0DDBD4}"/>
              </a:ext>
            </a:extLst>
          </p:cNvPr>
          <p:cNvSpPr txBox="1"/>
          <p:nvPr/>
        </p:nvSpPr>
        <p:spPr>
          <a:xfrm>
            <a:off x="423081" y="5051293"/>
            <a:ext cx="8623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Permite a la entidad disponer de las condiciones mínimas para el ejercicio del Control Interno. Requiere del compromiso, liderazgo y lineamientos de la Alta Dirección y del Comité Institucional de Coordinación de Control Interno.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8E84639-6FF2-44AE-9759-D63C6D2BD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195" y="1829355"/>
            <a:ext cx="2457450" cy="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13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8C7F53D-0000-4DBE-8415-BBC175364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7" y="509451"/>
            <a:ext cx="8543925" cy="545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04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7CFB473-B118-44EC-9D51-15049BD24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94" y="838407"/>
            <a:ext cx="8839200" cy="343852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2D08E23-D6D6-4F48-BD8F-DA0F09592A4D}"/>
              </a:ext>
            </a:extLst>
          </p:cNvPr>
          <p:cNvSpPr txBox="1"/>
          <p:nvPr/>
        </p:nvSpPr>
        <p:spPr>
          <a:xfrm>
            <a:off x="617561" y="4414336"/>
            <a:ext cx="80090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Identificar, evaluar y gestionar los riesgos institucionales, debe ser un proceso efectuado bajo el liderazgo del equipo directivo y de todos los servidores de la entidad, que le permite identificar, evaluar y gestionar eventos potenciales, tanto internos como externos, que puedan afectar el logro de sus objetivos institucionales.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C92B8D7-730F-4A72-9E37-2E58282C3F86}"/>
              </a:ext>
            </a:extLst>
          </p:cNvPr>
          <p:cNvSpPr/>
          <p:nvPr/>
        </p:nvSpPr>
        <p:spPr>
          <a:xfrm>
            <a:off x="1946366" y="273132"/>
            <a:ext cx="60890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0070C0"/>
                </a:solidFill>
              </a:rPr>
              <a:t>COMPONENTES DEL SISTEMA DE CONTROL INTERNO</a:t>
            </a:r>
            <a:endParaRPr lang="es-E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645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1BC161B-EC97-4300-9E19-89164D275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876300"/>
            <a:ext cx="86201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2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DDC1373-BF8C-4C74-B40F-D54C81D99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05" y="1750423"/>
            <a:ext cx="8758989" cy="322652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D9BE49E-D30F-4EB1-B648-6CD305A955E6}"/>
              </a:ext>
            </a:extLst>
          </p:cNvPr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AC1424-F4C9-48C9-B45C-F279BFAA156F}"/>
              </a:ext>
            </a:extLst>
          </p:cNvPr>
          <p:cNvSpPr txBox="1"/>
          <p:nvPr/>
        </p:nvSpPr>
        <p:spPr>
          <a:xfrm>
            <a:off x="631658" y="345255"/>
            <a:ext cx="78806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0070C0"/>
                </a:solidFill>
              </a:rPr>
              <a:t>                         </a:t>
            </a:r>
          </a:p>
          <a:p>
            <a:pPr algn="just"/>
            <a:r>
              <a:rPr lang="es-CO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 DEL SISTEMA DE CONTROL INTERNO</a:t>
            </a:r>
            <a:endParaRPr lang="es-ES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46D07A6-AF84-446B-A754-275324721FB8}"/>
              </a:ext>
            </a:extLst>
          </p:cNvPr>
          <p:cNvSpPr txBox="1"/>
          <p:nvPr/>
        </p:nvSpPr>
        <p:spPr>
          <a:xfrm>
            <a:off x="270711" y="4681936"/>
            <a:ext cx="82416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dirty="0"/>
          </a:p>
          <a:p>
            <a:pPr algn="just"/>
            <a:r>
              <a:rPr lang="es-ES" dirty="0"/>
              <a:t>Las actividades de control son un mecanismo que permite el logro de los objetivos y forman parte integral de los procesos, permiten el control de los riesgos identificados. A través de políticas y procedimientos ayudan a asegurar que sean llevadas a cabo aquellas acciones necesarias para administrar el riesgo. Pueden ser manuales o automáticas y son aplicadas en diferentes niveles de la organización.</a:t>
            </a:r>
          </a:p>
        </p:txBody>
      </p:sp>
    </p:spTree>
    <p:extLst>
      <p:ext uri="{BB962C8B-B14F-4D97-AF65-F5344CB8AC3E}">
        <p14:creationId xmlns:p14="http://schemas.microsoft.com/office/powerpoint/2010/main" val="3523835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2C7381-8C76-4F30-905F-72B586092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000" b="1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Contenido</a:t>
            </a:r>
            <a:endParaRPr lang="es-ES" sz="4000" b="1" dirty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8AAEA1-EC08-45A4-8F33-C14D7C10B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7294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CO" dirty="0">
              <a:latin typeface="Flama-Medium"/>
            </a:endParaRPr>
          </a:p>
          <a:p>
            <a:pPr marL="514350" indent="-514350">
              <a:buFont typeface="+mj-lt"/>
              <a:buAutoNum type="arabicPeriod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Modelo Integrado de Planeación y Gestión-MIPG</a:t>
            </a:r>
          </a:p>
          <a:p>
            <a:pPr marL="514350" indent="-514350">
              <a:buFont typeface="+mj-lt"/>
              <a:buAutoNum type="arabicPeriod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Dimensiones del MIPG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Políticas del MIPG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Líneas de Defensa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Componentes del MECI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 Criterios Diferenciales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Roles de la Oficina de Control Interno </a:t>
            </a:r>
          </a:p>
          <a:p>
            <a:pPr marL="0" indent="0">
              <a:buNone/>
            </a:pPr>
            <a:endParaRPr lang="es-MX" dirty="0">
              <a:solidFill>
                <a:srgbClr val="0070C0"/>
              </a:solidFill>
              <a:latin typeface="Flama-Medium"/>
            </a:endParaRPr>
          </a:p>
          <a:p>
            <a:pPr marL="0" indent="0">
              <a:buNone/>
            </a:pPr>
            <a:endParaRPr lang="es-MX" dirty="0">
              <a:solidFill>
                <a:srgbClr val="0070C0"/>
              </a:solidFill>
              <a:latin typeface="Flama-Medium"/>
            </a:endParaRPr>
          </a:p>
          <a:p>
            <a:pPr marL="0" indent="0">
              <a:buNone/>
            </a:pPr>
            <a:endParaRPr lang="es-MX" dirty="0">
              <a:solidFill>
                <a:srgbClr val="0070C0"/>
              </a:solidFill>
              <a:latin typeface="Flama-Medium"/>
            </a:endParaRPr>
          </a:p>
          <a:p>
            <a:pPr marL="514350" indent="-514350">
              <a:buFont typeface="+mj-lt"/>
              <a:buAutoNum type="arabicPeriod"/>
            </a:pPr>
            <a:endParaRPr lang="es-CO" dirty="0">
              <a:solidFill>
                <a:srgbClr val="0070C0"/>
              </a:solidFill>
              <a:latin typeface="Flama-Medium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6356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D97C653-1E2F-4F08-B7DA-0FB1B010F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410"/>
            <a:ext cx="8748215" cy="51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57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1831A-209B-44AE-9FDD-5929F047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 DEL SISTEMA DE CONTROL INTERNO</a:t>
            </a:r>
            <a:br>
              <a:rPr lang="es-ES" sz="2400" b="1" dirty="0">
                <a:solidFill>
                  <a:srgbClr val="0070C0"/>
                </a:solidFill>
              </a:rPr>
            </a:br>
            <a:endParaRPr lang="es-ES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987D98-C5C3-4ECE-BBB2-60587F672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82" y="1182507"/>
            <a:ext cx="8705850" cy="319087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72C669D-8D42-4B8C-B47A-2CC84FB1F53B}"/>
              </a:ext>
            </a:extLst>
          </p:cNvPr>
          <p:cNvSpPr txBox="1"/>
          <p:nvPr/>
        </p:nvSpPr>
        <p:spPr>
          <a:xfrm>
            <a:off x="552893" y="4840197"/>
            <a:ext cx="8408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Permite identificar, capturar y comunicar información para que los servidores puedan llevar a cabo sus responsabilidades. Se deberán utilizar los medios adecuados y los tiempos oportunos. Se requiere que la información interna y externa, permita tomar decisiones y generar informes confiables.</a:t>
            </a:r>
          </a:p>
        </p:txBody>
      </p:sp>
    </p:spTree>
    <p:extLst>
      <p:ext uri="{BB962C8B-B14F-4D97-AF65-F5344CB8AC3E}">
        <p14:creationId xmlns:p14="http://schemas.microsoft.com/office/powerpoint/2010/main" val="2093040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DA9D28B-823A-4128-8EE6-D1FDCB777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895350"/>
            <a:ext cx="912495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47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147F3C3-E256-4069-B3F3-931AB9EF9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04" y="1658983"/>
            <a:ext cx="8041540" cy="273040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AA5EBCC-AE35-4470-9B03-F0A0A1CEE057}"/>
              </a:ext>
            </a:extLst>
          </p:cNvPr>
          <p:cNvSpPr/>
          <p:nvPr/>
        </p:nvSpPr>
        <p:spPr>
          <a:xfrm>
            <a:off x="622004" y="226157"/>
            <a:ext cx="80415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COMPONENTES DEL SISTEMA DE CONTROL INTERNO</a:t>
            </a:r>
            <a:endParaRPr lang="es-ES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E21526D-8A8F-4FAD-AC8D-AFD863218E57}"/>
              </a:ext>
            </a:extLst>
          </p:cNvPr>
          <p:cNvSpPr txBox="1"/>
          <p:nvPr/>
        </p:nvSpPr>
        <p:spPr>
          <a:xfrm>
            <a:off x="373811" y="4389387"/>
            <a:ext cx="80415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Actividades de supervisión continua y controles permanentes en el día a día.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Evaluaciones periódicas (autoevaluación, auditorías) que permiten valorar: </a:t>
            </a:r>
          </a:p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1. la efectividad del control interno 2. La eficiencia, eficacia y efectividad de los procesos, 3. El nivel de ejecución de los planes, programas y proyectos, 4. Los resultados de la gestión, con el propósito de detectar desviaciones, 5. Establecer tendencias, y generar recomendaciones para orientar las acciones de mejoramiento de la entidad pública.</a:t>
            </a:r>
          </a:p>
        </p:txBody>
      </p:sp>
    </p:spTree>
    <p:extLst>
      <p:ext uri="{BB962C8B-B14F-4D97-AF65-F5344CB8AC3E}">
        <p14:creationId xmlns:p14="http://schemas.microsoft.com/office/powerpoint/2010/main" val="2807149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6E6EF0-C1FF-48A8-AEA5-BACE9E2B7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75"/>
            <a:ext cx="9144000" cy="518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6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AB04D4-BD07-4759-9BBC-6A2AA7774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OFICINA DE CONTROL INTERNO O QUIEN HAGA SUS VECES</a:t>
            </a:r>
            <a:endParaRPr lang="es-E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2A3BB8-6737-45A6-AD61-4CC12E774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Marco Normativo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Artículos 209 y 269 de la Constitución Política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Ley 87 de 1993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Decreto 1083 de 2015 – Decreto Único Sectorial de Función Pública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Decreto 648 de 2017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O" sz="2800">
                <a:latin typeface="Arial" panose="020B0604020202020204" pitchFamily="34" charset="0"/>
                <a:cs typeface="Arial" panose="020B0604020202020204" pitchFamily="34" charset="0"/>
              </a:rPr>
              <a:t>Decreto 1499 de 2017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endParaRPr lang="es-CO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endParaRPr lang="es-CO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2231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2920" y="1469573"/>
            <a:ext cx="8127357" cy="443098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“ Es misión de la Oficina de Control Interno, </a:t>
            </a:r>
            <a:r>
              <a:rPr lang="es-MX" sz="2400" i="1" dirty="0">
                <a:latin typeface="Arial" panose="020B0604020202020204" pitchFamily="34" charset="0"/>
                <a:cs typeface="Arial" panose="020B0604020202020204" pitchFamily="34" charset="0"/>
              </a:rPr>
              <a:t>crear cultura del control interno estratégico y el autocontrol, contribuir a una cultura organizacional fundada en la planeación estratégica, y en especial, medir, evaluar y hacer seguimiento a los controles internos, de manera independiente, justa y con sentido de pertenencia, posibilitando la búsqueda de la eficiencia, la eficacia, calidad y economía de los diferentes procesos,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encaminados al cumplimiento de objetivos y metas previstos en la misión y competencias del sector central de la Administración del Departamento, al tenor de lo dispuesto por el artículo 209 de la Constitución Política y la Ley 87 de 1993 y las disposiciones que la complementen o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sustituyan.”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031966" y="429061"/>
            <a:ext cx="7084591" cy="1373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s-MX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Oficina de Control Interno</a:t>
            </a:r>
            <a:endParaRPr lang="es-CO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258491" y="5592782"/>
            <a:ext cx="47156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>
                <a:solidFill>
                  <a:srgbClr val="0070C0"/>
                </a:solidFill>
                <a:latin typeface="Flama-Medium"/>
              </a:rPr>
              <a:t>Art. 209 de la Constitución Política y la Ley 87 de 1993 </a:t>
            </a:r>
            <a:endParaRPr lang="es-CO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77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F4734-160E-4216-BE3A-B21DDCF3B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6622"/>
            <a:ext cx="8229600" cy="1143000"/>
          </a:xfrm>
        </p:spPr>
        <p:txBody>
          <a:bodyPr/>
          <a:lstStyle/>
          <a:p>
            <a:r>
              <a:rPr lang="es-CO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Roles de la OCI</a:t>
            </a:r>
            <a:endParaRPr lang="es-E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95" y="1045230"/>
            <a:ext cx="5509641" cy="508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62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F4734-160E-4216-BE3A-B21DDCF3B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Liderazgo Estratégico </a:t>
            </a:r>
            <a:endParaRPr lang="es-E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8477B0-F989-45B1-8A3B-D4B590E6B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453" y="141763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Las Unidades de Control interno, Auditoria Interna o quien haga sus veces, deben convertirse en un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soporte estratégico para la toma de decisiones. </a:t>
            </a: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Presentación de informes, manejo de información estratégica y alertas oportunas ante cambios actuales o potenciales que puedan afectar el cumplimiento de las metas y objetivos de la entidad. </a:t>
            </a: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Establecer canales de comunicación directos, expeditos y efectivos con el nominador así como con el Representante Legal de la entidad, para recibir y transmitir información veraz y sustentada en hechos. 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536607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AB56B-B4F8-4BC7-AD90-BFED0DBC8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Enfoque hacia la prevención</a:t>
            </a:r>
            <a:endParaRPr lang="es-E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EFB84C-2038-4EA7-A56A-4359C321F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477794" cy="4382271"/>
          </a:xfrm>
        </p:spPr>
        <p:txBody>
          <a:bodyPr>
            <a:noAutofit/>
          </a:bodyPr>
          <a:lstStyle/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Articula la asesoría y acompañamiento con el fomento de la cultura del control. </a:t>
            </a: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Brindar un nivel de asesoría proactivo y estratégico que va más allá de la ejecución eficiente y eficaz del plan de auditoría. </a:t>
            </a: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Generar conocimiento, sensibilización en temas de control interno o recomendar mejoras significativas al sistema de control interno y en particular, en la gestión del riesgo. </a:t>
            </a: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Aportar análisis y perspectivas sobre las causas de los problemas identificados en la auditoría, para ayudar a los líderes de proceso a adoptar las medidas correctivas necesarias. </a:t>
            </a:r>
          </a:p>
        </p:txBody>
      </p:sp>
    </p:spTree>
    <p:extLst>
      <p:ext uri="{BB962C8B-B14F-4D97-AF65-F5344CB8AC3E}">
        <p14:creationId xmlns:p14="http://schemas.microsoft.com/office/powerpoint/2010/main" val="94383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836023" y="479417"/>
            <a:ext cx="7550331" cy="909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MX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Generalidades del MIPG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CO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ACC9326-B3A6-4E30-9903-66326DE6D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Decreto 1083 de 2015, Decreto Único del Sector Función Pública, Modificado por el Decreto 1499 de 2017, el cual establece el Modelo Integrado de Planeación y Gestión.</a:t>
            </a:r>
          </a:p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D629F44-67A1-46E2-A4A0-E79DE40BADB7}"/>
              </a:ext>
            </a:extLst>
          </p:cNvPr>
          <p:cNvSpPr txBox="1"/>
          <p:nvPr/>
        </p:nvSpPr>
        <p:spPr>
          <a:xfrm>
            <a:off x="5989983" y="4346713"/>
            <a:ext cx="2838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Articulación de los Sistemas </a:t>
            </a:r>
          </a:p>
          <a:p>
            <a:r>
              <a:rPr lang="es-CO" dirty="0"/>
              <a:t>De Gestión y de Control </a:t>
            </a:r>
          </a:p>
          <a:p>
            <a:r>
              <a:rPr lang="es-CO" dirty="0"/>
              <a:t>Interno</a:t>
            </a: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7421535-D891-4E01-921D-6B726A7CB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05" y="3863181"/>
            <a:ext cx="5251114" cy="247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00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DD5AD-D404-4F16-96CC-FBAEDA061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Evaluación de la gestión del riesgo</a:t>
            </a:r>
            <a:endParaRPr lang="es-E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CFD140E3-3164-4DBE-B90F-018AA4BF8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8352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identificación y análisis del riesgo debe ser un proceso permanente e interactivo entre la administración y las Unidades de control interno o quien haga sus veces </a:t>
            </a: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Asesoría y acompañamiento técnico y de evaluación y seguimiento a las diferentes pasos de la gestión del riesgo, que van desde la fijación de la Política de Administración de Riesgo hasta la evaluación de la efectividad de los controles . </a:t>
            </a:r>
          </a:p>
        </p:txBody>
      </p:sp>
    </p:spTree>
    <p:extLst>
      <p:ext uri="{BB962C8B-B14F-4D97-AF65-F5344CB8AC3E}">
        <p14:creationId xmlns:p14="http://schemas.microsoft.com/office/powerpoint/2010/main" val="1821268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C20B8-317A-4D3E-B8E0-88F4DF5DB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Relaciones con entes externos de Control </a:t>
            </a:r>
            <a:endParaRPr lang="es-E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E931B1-E818-4264-B954-61FE792E0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Se enmarca en la relación con los organismos de control respectivos y no con todas las instancias externas con quienes tiene relación la entidad. </a:t>
            </a: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Servir como puente entre los entes externos de control y la entidad con el fin de facilitar el flujo de información con dichos organismos. </a:t>
            </a: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entidad debe adoptar políticas de operación o procedimientos en donde se definan claramente los lineamientos en relación con la entrega, oportunidad y coherencia de información, así como las personas autorizadas para ello. </a:t>
            </a:r>
          </a:p>
        </p:txBody>
      </p:sp>
    </p:spTree>
    <p:extLst>
      <p:ext uri="{BB962C8B-B14F-4D97-AF65-F5344CB8AC3E}">
        <p14:creationId xmlns:p14="http://schemas.microsoft.com/office/powerpoint/2010/main" val="827564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C20B8-317A-4D3E-B8E0-88F4DF5DB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Relaciones con entes externos de Control </a:t>
            </a:r>
            <a:endParaRPr lang="es-E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E931B1-E818-4264-B954-61FE792E0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8606" cy="38470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labor del jefe de control interno es facilitar la comunicación entre el órgano de control y la entidad, para ello puede asesorar a los procesos en los siguientes aspectos: </a:t>
            </a:r>
          </a:p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Oportunidad: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Que se entregue la información en los tiempos establecidos por el organismo de control. </a:t>
            </a:r>
          </a:p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Integridad: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Que se esté dando respuesta a todos y cada uno de los requerimientos, se debe señalar en este caso que los responsables de los contenidos serán los líderes de los procesos involucrados. </a:t>
            </a:r>
          </a:p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Coherencia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: Que la información suministrada esté acorde con el tema solicitado o con el requerimiento específico. </a:t>
            </a:r>
          </a:p>
        </p:txBody>
      </p:sp>
    </p:spTree>
    <p:extLst>
      <p:ext uri="{BB962C8B-B14F-4D97-AF65-F5344CB8AC3E}">
        <p14:creationId xmlns:p14="http://schemas.microsoft.com/office/powerpoint/2010/main" val="1941143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C20B8-317A-4D3E-B8E0-88F4DF5DB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Evaluación y seguimiento  </a:t>
            </a:r>
            <a:endParaRPr lang="es-E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E931B1-E818-4264-B954-61FE792E0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Proporciona información sobre la efectividad del SCI, a través de un enfoque basado en el riesgo, incluidas las maneras en que funcionan la primera y segunda línea de defensa, así como generar las recomendaciones y sugerencias que contribuyan a su mejoramiento y optimización. </a:t>
            </a:r>
          </a:p>
        </p:txBody>
      </p:sp>
    </p:spTree>
    <p:extLst>
      <p:ext uri="{BB962C8B-B14F-4D97-AF65-F5344CB8AC3E}">
        <p14:creationId xmlns:p14="http://schemas.microsoft.com/office/powerpoint/2010/main" val="5505231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5133" y="243496"/>
            <a:ext cx="8347167" cy="2071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es-MX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 SISTEMA DE CONTROL INTERNO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</a:pPr>
            <a:r>
              <a:rPr lang="es-MX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 responsabilidad de todos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" y="6246586"/>
            <a:ext cx="56431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800" dirty="0">
                <a:hlinkClick r:id="rId2"/>
              </a:rPr>
              <a:t>https://www.funcionpublica.gov.co/web/carta-administrativa/noticias/-/asset_publisher/F2SkL468MiiY/content/funcion-publica-en-los-territorios-apoya-la-implementacion-de-mipg</a:t>
            </a:r>
            <a:endParaRPr lang="es-CO" sz="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C81BEFC-176B-45D2-99C5-389756B66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75" y="2542147"/>
            <a:ext cx="4954905" cy="308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35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635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457199" y="479417"/>
            <a:ext cx="7968344" cy="13493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MX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Definición Modelo Integrado de Planeación y Gestión-MIPG</a:t>
            </a:r>
            <a:endParaRPr kumimoji="0" lang="es-CO" sz="40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904EE3D-9AE2-4EE2-9DCD-B55DE05D6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0530"/>
            <a:ext cx="9144000" cy="357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05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457199" y="479417"/>
            <a:ext cx="7560365" cy="1534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MX" sz="4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Funcionamiento MIPG</a:t>
            </a:r>
            <a:endParaRPr kumimoji="0" lang="es-MX" sz="44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4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lama-Medium"/>
                <a:ea typeface="+mn-ea"/>
                <a:cs typeface="Flama-Medium"/>
              </a:rPr>
              <a:t>'</a:t>
            </a:r>
            <a:endParaRPr kumimoji="0" lang="es-CO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C63FDEF-B482-44CA-B15F-207757EDE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93" y="1276350"/>
            <a:ext cx="7796214" cy="455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8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F304B-C6A4-47C2-93B6-64F85AF39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292905"/>
          </a:xfrm>
        </p:spPr>
        <p:txBody>
          <a:bodyPr>
            <a:noAutofit/>
          </a:bodyPr>
          <a:lstStyle/>
          <a:p>
            <a:r>
              <a:rPr lang="es-CO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Instancias que conforman la Institucionalidad</a:t>
            </a:r>
            <a:endParaRPr lang="es-ES" sz="4000" b="1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9895B209-BD54-4C82-A1AC-8BD20C815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78661"/>
            <a:ext cx="8229600" cy="323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36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457199" y="479417"/>
            <a:ext cx="7560365" cy="1534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MX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Operación del MIPG</a:t>
            </a: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4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lama-Medium"/>
                <a:ea typeface="+mn-ea"/>
                <a:cs typeface="Flama-Medium"/>
              </a:rPr>
              <a:t>'</a:t>
            </a:r>
            <a:endParaRPr kumimoji="0" lang="es-CO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E483FB-F12D-4423-A404-2C3B918B6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452" y="1291726"/>
            <a:ext cx="6534186" cy="461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0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457199" y="479417"/>
            <a:ext cx="7560365" cy="1534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MX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Operación del MIPG</a:t>
            </a: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4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lama-Medium"/>
                <a:ea typeface="+mn-ea"/>
                <a:cs typeface="Flama-Medium"/>
              </a:rPr>
              <a:t>'</a:t>
            </a:r>
            <a:endParaRPr kumimoji="0" lang="es-CO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17789E-9D46-41E5-9995-6194BA857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Cada una de las 7 dimensiones se desarrolla a    Través de una o varias políticas</a:t>
            </a:r>
          </a:p>
          <a:p>
            <a:pPr marL="0" indent="0">
              <a:buNone/>
            </a:pPr>
            <a:endParaRPr lang="es-CO" dirty="0"/>
          </a:p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1EE857B-8A8A-410C-88ED-19454E742026}"/>
              </a:ext>
            </a:extLst>
          </p:cNvPr>
          <p:cNvSpPr txBox="1"/>
          <p:nvPr/>
        </p:nvSpPr>
        <p:spPr>
          <a:xfrm>
            <a:off x="457199" y="2998381"/>
            <a:ext cx="822956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Planeación Institucional</a:t>
            </a:r>
          </a:p>
          <a:p>
            <a:pPr marL="342900" indent="-342900">
              <a:buAutoNum type="arabicPeriod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Gestión Presupuestal y Eficiencia del Gasto Público</a:t>
            </a:r>
          </a:p>
          <a:p>
            <a:pPr marL="342900" indent="-342900">
              <a:buAutoNum type="arabicPeriod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Talento Humano</a:t>
            </a:r>
          </a:p>
          <a:p>
            <a:pPr marL="342900" indent="-342900">
              <a:buAutoNum type="arabicPeriod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Integridad</a:t>
            </a:r>
          </a:p>
          <a:p>
            <a:pPr marL="342900" indent="-342900">
              <a:buAutoNum type="arabicPeriod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Transparencia, acceso a la información pública y lucha contra la corrupción</a:t>
            </a:r>
          </a:p>
          <a:p>
            <a:pPr marL="342900" indent="-342900">
              <a:buAutoNum type="arabicPeriod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Fortalecimiento organizacional y simplificación de procesos </a:t>
            </a:r>
          </a:p>
          <a:p>
            <a:pPr marL="342900" indent="-342900">
              <a:buAutoNum type="arabicPeriod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Servicio al Ciudadano</a:t>
            </a:r>
          </a:p>
          <a:p>
            <a:pPr marL="342900" indent="-342900">
              <a:buAutoNum type="arabicPeriod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Participación ciudadana en la gestión pública</a:t>
            </a:r>
          </a:p>
          <a:p>
            <a:pPr marL="342900" indent="-342900">
              <a:buAutoNum type="arabicPeriod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Racionalización de trámites</a:t>
            </a:r>
          </a:p>
          <a:p>
            <a:pPr marL="342900" indent="-342900">
              <a:buAutoNum type="arabicPeriod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Gobierno Digital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32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457199" y="479417"/>
            <a:ext cx="7560365" cy="1534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MX" sz="40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Operación del MIPG</a:t>
            </a: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MX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MX" sz="40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40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lama-Medium"/>
                <a:ea typeface="+mn-ea"/>
                <a:cs typeface="Flama-Medium"/>
              </a:rPr>
              <a:t>'</a:t>
            </a:r>
            <a:endParaRPr kumimoji="0" lang="es-CO" sz="40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lama-Medium"/>
              <a:ea typeface="+mn-ea"/>
              <a:cs typeface="Flama-Medium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17789E-9D46-41E5-9995-6194BA857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0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11. Seguridad digital</a:t>
            </a:r>
          </a:p>
          <a:p>
            <a:pPr marL="0" indent="0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12. Defensa Jurídica</a:t>
            </a:r>
          </a:p>
          <a:p>
            <a:pPr marL="0" indent="0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13. Mejora Normativa</a:t>
            </a:r>
          </a:p>
          <a:p>
            <a:pPr marL="0" indent="0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14. Gestión del Conocimiento y la Innovación</a:t>
            </a:r>
          </a:p>
          <a:p>
            <a:pPr marL="0" indent="0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15. Gestión Documental</a:t>
            </a:r>
          </a:p>
          <a:p>
            <a:pPr marL="0" indent="0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16. Gestión de la información estadística</a:t>
            </a:r>
          </a:p>
          <a:p>
            <a:pPr marL="0" indent="0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17. Seguimiento y Evaluación del Desempeño Institucional</a:t>
            </a:r>
          </a:p>
          <a:p>
            <a:pPr marL="0" indent="0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18. Control Interno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0107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3500</TotalTime>
  <Words>1436</Words>
  <Application>Microsoft Office PowerPoint</Application>
  <PresentationFormat>Presentación en pantalla (4:3)</PresentationFormat>
  <Paragraphs>681</Paragraphs>
  <Slides>35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Flama-Medium</vt:lpstr>
      <vt:lpstr>Wingdings</vt:lpstr>
      <vt:lpstr>Tema de Office</vt:lpstr>
      <vt:lpstr>3_Tema de Office</vt:lpstr>
      <vt:lpstr>1_Tema de Office</vt:lpstr>
      <vt:lpstr>Presentación de PowerPoint</vt:lpstr>
      <vt:lpstr>Contenido</vt:lpstr>
      <vt:lpstr>Presentación de PowerPoint</vt:lpstr>
      <vt:lpstr>Presentación de PowerPoint</vt:lpstr>
      <vt:lpstr>Presentación de PowerPoint</vt:lpstr>
      <vt:lpstr>Instancias que conforman la Institucionalidad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Gestión – Control – Gestión del Riesgo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COMPONENTES DEL SISTEMA DE CONTROL INTERNO </vt:lpstr>
      <vt:lpstr>Presentación de PowerPoint</vt:lpstr>
      <vt:lpstr>Presentación de PowerPoint</vt:lpstr>
      <vt:lpstr>Presentación de PowerPoint</vt:lpstr>
      <vt:lpstr>OFICINA DE CONTROL INTERNO O QUIEN HAGA SUS VECES</vt:lpstr>
      <vt:lpstr>Presentación de PowerPoint</vt:lpstr>
      <vt:lpstr>Roles de la OCI</vt:lpstr>
      <vt:lpstr>Liderazgo Estratégico </vt:lpstr>
      <vt:lpstr>Enfoque hacia la prevención</vt:lpstr>
      <vt:lpstr>Evaluación de la gestión del riesgo</vt:lpstr>
      <vt:lpstr>Relaciones con entes externos de Control </vt:lpstr>
      <vt:lpstr>Relaciones con entes externos de Control </vt:lpstr>
      <vt:lpstr>Evaluación y seguimiento  </vt:lpstr>
      <vt:lpstr>Presentación de PowerPoint</vt:lpstr>
      <vt:lpstr>Presentación de PowerPoint</vt:lpstr>
    </vt:vector>
  </TitlesOfParts>
  <Company>ArtBoard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Peñuela Bolivar</dc:creator>
  <cp:lastModifiedBy>Juan Diego Cuellar Sabogal</cp:lastModifiedBy>
  <cp:revision>464</cp:revision>
  <dcterms:created xsi:type="dcterms:W3CDTF">2016-01-06T15:31:04Z</dcterms:created>
  <dcterms:modified xsi:type="dcterms:W3CDTF">2020-07-22T03:23:42Z</dcterms:modified>
</cp:coreProperties>
</file>