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60"/>
  </p:notesMasterIdLst>
  <p:sldIdLst>
    <p:sldId id="256" r:id="rId3"/>
    <p:sldId id="257" r:id="rId4"/>
    <p:sldId id="259" r:id="rId5"/>
    <p:sldId id="311" r:id="rId6"/>
    <p:sldId id="312" r:id="rId7"/>
    <p:sldId id="310" r:id="rId8"/>
    <p:sldId id="260" r:id="rId9"/>
    <p:sldId id="261" r:id="rId10"/>
    <p:sldId id="313" r:id="rId11"/>
    <p:sldId id="31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15" r:id="rId49"/>
    <p:sldId id="301" r:id="rId50"/>
    <p:sldId id="302" r:id="rId51"/>
    <p:sldId id="303" r:id="rId52"/>
    <p:sldId id="304" r:id="rId53"/>
    <p:sldId id="305" r:id="rId54"/>
    <p:sldId id="316" r:id="rId55"/>
    <p:sldId id="318" r:id="rId56"/>
    <p:sldId id="317" r:id="rId57"/>
    <p:sldId id="308" r:id="rId58"/>
    <p:sldId id="300" r:id="rId5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rojas\Desktop\GR&#193;FICAS%20PASTEL%20RESULTADOS%20ENCUES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126-42BC-AB9A-F5FDA14619E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126-42BC-AB9A-F5FDA14619E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126-42BC-AB9A-F5FDA14619E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2AAF2EE-1ECE-4A57-9C90-A82C304BBA91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26-42BC-AB9A-F5FDA14619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D5E0A17-21C7-4023-873C-941B2DADC564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26-42BC-AB9A-F5FDA14619E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57624B-314F-4F2E-9CD9-78969042497F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26-42BC-AB9A-F5FDA14619E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DESCENTRALIZADAS!$B$3:$B$5</c:f>
              <c:strCache>
                <c:ptCount val="3"/>
                <c:pt idx="0">
                  <c:v>Existe CCI</c:v>
                </c:pt>
                <c:pt idx="1">
                  <c:v>Acto administrativo del CCI se encuentra actualizado</c:v>
                </c:pt>
                <c:pt idx="2">
                  <c:v>CCI se ha reunido al menos una vez</c:v>
                </c:pt>
              </c:strCache>
            </c:strRef>
          </c:cat>
          <c:val>
            <c:numRef>
              <c:f>DESCENTRALIZADAS!$C$3:$C$5</c:f>
              <c:numCache>
                <c:formatCode>0%</c:formatCode>
                <c:ptCount val="3"/>
                <c:pt idx="0" formatCode="0.00%">
                  <c:v>0.6875</c:v>
                </c:pt>
                <c:pt idx="1">
                  <c:v>0.55000000000000004</c:v>
                </c:pt>
                <c:pt idx="2" formatCode="0.00%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26-42BC-AB9A-F5FDA14619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545241895971298E-2"/>
          <c:y val="0.23968757074199257"/>
          <c:w val="0.33643490567031764"/>
          <c:h val="0.42327409109383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B2-477C-8CCF-E90DA867B9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B2-477C-8CCF-E90DA867B9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EB2-477C-8CCF-E90DA867B9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EB2-477C-8CCF-E90DA867B9B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E88CE78-CDC5-4F0D-BA49-5552D54BDF91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B2-477C-8CCF-E90DA867B9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9071845-5032-4B46-B3F5-76361E197E41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B2-477C-8CCF-E90DA867B9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804B279-A060-4365-9FD5-2514AA8A3DB6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B2-477C-8CCF-E90DA867B9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1EE9B3A-BA44-4B26-B899-ED1B11A519D7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B2-477C-8CCF-E90DA867B9BA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'ESE''s'!$B$33:$B$36</c:f>
              <c:strCache>
                <c:ptCount val="4"/>
                <c:pt idx="0">
                  <c:v>Tiene canal de comunicación directa con la alta dirección</c:v>
                </c:pt>
                <c:pt idx="1">
                  <c:v>Hace seguimiento al plan estratégico de la entidad en cuanto al cumplimiento de metas</c:v>
                </c:pt>
                <c:pt idx="2">
                  <c:v>Presentan los resultados de las evaluaciones y seguimientos que hace la OCI en los CCI.</c:v>
                </c:pt>
                <c:pt idx="3">
                  <c:v>Los resultados de las evaluaciones y seguimientos se tienen en cuenta en la toma de decisiones que realiza la alta dirección de la entidad.</c:v>
                </c:pt>
              </c:strCache>
            </c:strRef>
          </c:cat>
          <c:val>
            <c:numRef>
              <c:f>'ESE''s'!$C$33:$C$36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 formatCode="0.00%">
                  <c:v>0.70899999999999996</c:v>
                </c:pt>
                <c:pt idx="3" formatCode="0.00%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B2-477C-8CCF-E90DA867B9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BF2-4971-B1E6-2C504841DB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BF2-4971-B1E6-2C504841DB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BF2-4971-B1E6-2C504841DB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BF2-4971-B1E6-2C504841DB2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62F58CF-6BAB-4BB5-8DA1-00F49983B2EF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F2-4971-B1E6-2C504841DB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8353EBB-BA32-45C6-B087-4D15325162DA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F2-4971-B1E6-2C504841DB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C2C31DA-1B68-4856-BC2A-7244F1F63902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F2-4971-B1E6-2C504841DB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E966237-AAC7-49CE-B38A-C9CF17B708C3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F2-4971-B1E6-2C504841DB2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'ESE''s'!$B$48:$B$51</c:f>
              <c:strCache>
                <c:ptCount val="4"/>
                <c:pt idx="0">
                  <c:v>Presta asesoría y acompañamiento en temas de control interno en su entidad.</c:v>
                </c:pt>
                <c:pt idx="1">
                  <c:v>Brinda acompañamiento y asesoría en la identificación de las principales fortalezas y debilidades de su entidad.</c:v>
                </c:pt>
                <c:pt idx="2">
                  <c:v>Realiza seguimiento al proceso de autoevaluación en la entidad.</c:v>
                </c:pt>
                <c:pt idx="3">
                  <c:v>En la entidad existen herramientas que faciliten el desarrollo de este rol.</c:v>
                </c:pt>
              </c:strCache>
            </c:strRef>
          </c:cat>
          <c:val>
            <c:numRef>
              <c:f>'ESE''s'!$C$48:$C$51</c:f>
              <c:numCache>
                <c:formatCode>0%</c:formatCode>
                <c:ptCount val="4"/>
                <c:pt idx="0" formatCode="0.00%">
                  <c:v>0.83799999999999997</c:v>
                </c:pt>
                <c:pt idx="1">
                  <c:v>0.8</c:v>
                </c:pt>
                <c:pt idx="2">
                  <c:v>0.57999999999999996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F2-4971-B1E6-2C504841DB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72113739232796"/>
          <c:y val="9.6603983611721466E-3"/>
          <c:w val="0.33664847108566309"/>
          <c:h val="0.96303308203607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06B-4499-AFBC-D8A63AD52D1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06B-4499-AFBC-D8A63AD52D1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06B-4499-AFBC-D8A63AD52D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06B-4499-AFBC-D8A63AD52D1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14CF769-642E-44BC-83BC-3E52982FC545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6B-4499-AFBC-D8A63AD52D1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6ABC7BD-0A73-4119-B18E-10CEAD6ED31B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6B-4499-AFBC-D8A63AD52D1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2CB89E0-C245-44EC-B095-32168AF2F233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6B-4499-AFBC-D8A63AD52D1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E4786AD-16B6-4BF4-A927-ED4C5447E3C9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6B-4499-AFBC-D8A63AD52D11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'ESE''s'!$B$63:$B$66</c:f>
              <c:strCache>
                <c:ptCount val="4"/>
                <c:pt idx="0">
                  <c:v>Presta asesoría y acompañamiento en el establecimiento del contexto de la entidad.</c:v>
                </c:pt>
                <c:pt idx="1">
                  <c:v>Evalúa el proceso de administración de riesgos en la entidad.</c:v>
                </c:pt>
                <c:pt idx="2">
                  <c:v>Se evalúa el diseño, implementación y eficacia de los controles.</c:v>
                </c:pt>
                <c:pt idx="3">
                  <c:v>Se promueve la autoevaluación del proceso de la gestión de los riesgos en la entidad</c:v>
                </c:pt>
              </c:strCache>
            </c:strRef>
          </c:cat>
          <c:val>
            <c:numRef>
              <c:f>'ESE''s'!$C$63:$C$66</c:f>
              <c:numCache>
                <c:formatCode>0.00%</c:formatCode>
                <c:ptCount val="4"/>
                <c:pt idx="0" formatCode="0%">
                  <c:v>0.67</c:v>
                </c:pt>
                <c:pt idx="1">
                  <c:v>0.5161</c:v>
                </c:pt>
                <c:pt idx="2">
                  <c:v>0.45100000000000001</c:v>
                </c:pt>
                <c:pt idx="3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6B-4499-AFBC-D8A63AD52D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33420745580717"/>
          <c:y val="4.4322888067009417E-2"/>
          <c:w val="0.33602975383779882"/>
          <c:h val="0.8394086452838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249-49EA-B56F-6721AE0C735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249-49EA-B56F-6721AE0C73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249-49EA-B56F-6721AE0C7351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249-49EA-B56F-6721AE0C735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80A544D-D418-4B5B-870C-C04E67B8DE99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49-49EA-B56F-6721AE0C73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2B3288B-654A-4DDC-8962-DCFB87C2331E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49-49EA-B56F-6721AE0C73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EE47871-D85D-48AF-BA77-306B9F5D0F2F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249-49EA-B56F-6721AE0C73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DA33218-EC8E-4867-B798-C418E0B9E09D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249-49EA-B56F-6721AE0C7351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'ESE''s'!$B$77:$B$80</c:f>
              <c:strCache>
                <c:ptCount val="4"/>
                <c:pt idx="0">
                  <c:v>Se informa a la entidad respecto a las visitas programadas de los entes externos de control.</c:v>
                </c:pt>
                <c:pt idx="1">
                  <c:v>Se suministra la información de la evaluación del sistema de control interno a los entes externos de control.</c:v>
                </c:pt>
                <c:pt idx="2">
                  <c:v>Verifica la existencia de políticas de manejo de información así como la clasificación de la misma</c:v>
                </c:pt>
                <c:pt idx="3">
                  <c:v>En la entidad existen herramientas que faciliten el desarrollo de este rol.</c:v>
                </c:pt>
              </c:strCache>
            </c:strRef>
          </c:cat>
          <c:val>
            <c:numRef>
              <c:f>'ESE''s'!$C$77:$C$80</c:f>
              <c:numCache>
                <c:formatCode>0%</c:formatCode>
                <c:ptCount val="4"/>
                <c:pt idx="0">
                  <c:v>1</c:v>
                </c:pt>
                <c:pt idx="1">
                  <c:v>0.93</c:v>
                </c:pt>
                <c:pt idx="2">
                  <c:v>0.57999999999999996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49-49EA-B56F-6721AE0C73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39734385301463"/>
          <c:y val="7.4167993089611722E-2"/>
          <c:w val="0.33012532696911656"/>
          <c:h val="0.82905512071124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B03-476E-83F8-0CA8DCE70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B03-476E-83F8-0CA8DCE709A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B03-476E-83F8-0CA8DCE709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B03-476E-83F8-0CA8DCE709A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B03-476E-83F8-0CA8DCE709A5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'ESE''s'!$B$91:$B$95</c:f>
              <c:strCache>
                <c:ptCount val="5"/>
                <c:pt idx="0">
                  <c:v>Se elabora y se presenta al CCI el plan anual de auditorías internas</c:v>
                </c:pt>
                <c:pt idx="1">
                  <c:v>Se ejecuta el plan anual de auditoría aprobado</c:v>
                </c:pt>
                <c:pt idx="2">
                  <c:v>Las auditorías realizadas son basadas en los riesgos detectados en la entidad.</c:v>
                </c:pt>
                <c:pt idx="3">
                  <c:v>No se realiza ningún tipo de evaluación de las auditorías internas.</c:v>
                </c:pt>
                <c:pt idx="4">
                  <c:v>Se realiza verificación a la ejecución y eficacia a los planes de mejoramiento en auditorías internas y externas.</c:v>
                </c:pt>
              </c:strCache>
            </c:strRef>
          </c:cat>
          <c:val>
            <c:numRef>
              <c:f>'ESE''s'!$C$91:$C$95</c:f>
              <c:numCache>
                <c:formatCode>0.00%</c:formatCode>
                <c:ptCount val="5"/>
                <c:pt idx="0" formatCode="0%">
                  <c:v>0.93</c:v>
                </c:pt>
                <c:pt idx="1">
                  <c:v>0.87090000000000001</c:v>
                </c:pt>
                <c:pt idx="2" formatCode="0%">
                  <c:v>0.57999999999999996</c:v>
                </c:pt>
                <c:pt idx="3">
                  <c:v>0.22500000000000001</c:v>
                </c:pt>
                <c:pt idx="4">
                  <c:v>0.87090000000000001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03-476E-83F8-0CA8DCE709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24388663013372"/>
          <c:y val="0.1334073994061849"/>
          <c:w val="0.40168522774144139"/>
          <c:h val="0.73318495056929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305638602034025"/>
          <c:y val="0"/>
          <c:w val="0.62521606590336432"/>
          <c:h val="0.983367094949939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2BF-4484-8AFE-87A004C122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2BF-4484-8AFE-87A004C122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2BF-4484-8AFE-87A004C1224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BF-4484-8AFE-87A004C1224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BF-4484-8AFE-87A004C1224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BF-4484-8AFE-87A004C1224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DESCENTRALIZADAS!$B$17:$B$19</c:f>
              <c:strCache>
                <c:ptCount val="3"/>
                <c:pt idx="0">
                  <c:v>Existe un proceso de evaluación independiente documentado en el sistema de CI de la entidad</c:v>
                </c:pt>
                <c:pt idx="1">
                  <c:v>Tiene estuto de auditoria</c:v>
                </c:pt>
                <c:pt idx="2">
                  <c:v>Tiene codigo de ética del auditor</c:v>
                </c:pt>
              </c:strCache>
            </c:strRef>
          </c:cat>
          <c:val>
            <c:numRef>
              <c:f>DESCENTRALIZADAS!$C$17:$C$19</c:f>
              <c:numCache>
                <c:formatCode>0%</c:formatCode>
                <c:ptCount val="3"/>
                <c:pt idx="0">
                  <c:v>0.75</c:v>
                </c:pt>
                <c:pt idx="1">
                  <c:v>0.25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F-4484-8AFE-87A004C122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152954986220271E-2"/>
          <c:y val="0.10017817227760599"/>
          <c:w val="0.35456820327651323"/>
          <c:h val="0.84954218349817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F5F-4A27-92B6-E131849F7A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F5F-4A27-92B6-E131849F7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F5F-4A27-92B6-E131849F7A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F5F-4A27-92B6-E131849F7AF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7FD9C85-3A89-4601-9891-9511CB2AA017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5F-4A27-92B6-E131849F7A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62A1012-08F0-4E4D-B712-2CCB33FF8E96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5F-4A27-92B6-E131849F7AF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6FBF185-D800-4924-BE30-BDDC477DB746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5F-4A27-92B6-E131849F7AF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0BDB6D8-2B9B-4D0E-9345-FF96ACB1A2D9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5F-4A27-92B6-E131849F7AF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DESCENTRALIZADAS!$B$35:$B$38</c:f>
              <c:strCache>
                <c:ptCount val="4"/>
                <c:pt idx="0">
                  <c:v>Tiene canal de comunicación directa con la alta dirección</c:v>
                </c:pt>
                <c:pt idx="1">
                  <c:v>Hace seguimiento al plan estratégico de la entidad en cuanto al cumplimiento de metas</c:v>
                </c:pt>
                <c:pt idx="2">
                  <c:v>Presentan los resultados de las evaluaciones y seguimientos que hace la OCI en los CCI.</c:v>
                </c:pt>
                <c:pt idx="3">
                  <c:v>Los resultados de las evaluaciones y seguimientos se tienen en cuenta en la toma de decisiones que realiza la alta dirección de la entidad.</c:v>
                </c:pt>
              </c:strCache>
            </c:strRef>
          </c:cat>
          <c:val>
            <c:numRef>
              <c:f>DESCENTRALIZADAS!$C$35:$C$38</c:f>
              <c:numCache>
                <c:formatCode>0.00%</c:formatCode>
                <c:ptCount val="4"/>
                <c:pt idx="0">
                  <c:v>0.9375</c:v>
                </c:pt>
                <c:pt idx="1">
                  <c:v>0.875</c:v>
                </c:pt>
                <c:pt idx="2" formatCode="0%">
                  <c:v>0.75</c:v>
                </c:pt>
                <c:pt idx="3">
                  <c:v>0.8125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5F-4A27-92B6-E131849F7A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74912045255507"/>
          <c:y val="0"/>
          <c:w val="0.3366391435077307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071158683291888E-2"/>
          <c:y val="7.77587818645957E-2"/>
          <c:w val="0.49624973825115604"/>
          <c:h val="0.767304857440765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AE5-4341-8956-5ED429B7A1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AE5-4341-8956-5ED429B7A19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AE5-4341-8956-5ED429B7A19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AE5-4341-8956-5ED429B7A19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19AF6CF-2C4C-4ADE-96E9-6CD01831E282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E5-4341-8956-5ED429B7A1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64FD427-16A6-4485-89D4-364E691317F3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E5-4341-8956-5ED429B7A19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B808065-F2AF-4EAD-AF33-116B7E7E2036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E5-4341-8956-5ED429B7A19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064106F-451F-480B-A1F0-F3EBA1C99F94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E5-4341-8956-5ED429B7A19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DESCENTRALIZADAS!$B$54:$B$57</c:f>
              <c:strCache>
                <c:ptCount val="4"/>
                <c:pt idx="0">
                  <c:v>Presta asesoría y acompañamiento en temas de control interno en su entidad.</c:v>
                </c:pt>
                <c:pt idx="1">
                  <c:v>Brinda acompañamiento y asesoría en la identificación de las principales fortalezas y debilidades de su entidad.</c:v>
                </c:pt>
                <c:pt idx="2">
                  <c:v>Realiza seguimiento al proceso de autoevaluación en la entidad.</c:v>
                </c:pt>
                <c:pt idx="3">
                  <c:v>En la entidad existen herramientas que faciliten el desarrollo de este rol.</c:v>
                </c:pt>
              </c:strCache>
            </c:strRef>
          </c:cat>
          <c:val>
            <c:numRef>
              <c:f>DESCENTRALIZADAS!$C$54:$C$57</c:f>
              <c:numCache>
                <c:formatCode>0.00%</c:formatCode>
                <c:ptCount val="4"/>
                <c:pt idx="0">
                  <c:v>0.875</c:v>
                </c:pt>
                <c:pt idx="1">
                  <c:v>0.8125</c:v>
                </c:pt>
                <c:pt idx="2">
                  <c:v>0.6875</c:v>
                </c:pt>
                <c:pt idx="3" formatCode="0%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E5-4341-8956-5ED429B7A1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55124180379214"/>
          <c:y val="8.5290691403300631E-2"/>
          <c:w val="0.36036939478748586"/>
          <c:h val="0.73643888656610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3AB-47D4-9AED-D229F93A3FE5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3AB-47D4-9AED-D229F93A3FE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3AB-47D4-9AED-D229F93A3FE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3AB-47D4-9AED-D229F93A3FE5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DESCENTRALIZADAS!$B$67:$B$70</c:f>
              <c:strCache>
                <c:ptCount val="4"/>
                <c:pt idx="0">
                  <c:v>Presta asesoría y acompañamiento en el establecimiento del contexto de la entidad.</c:v>
                </c:pt>
                <c:pt idx="1">
                  <c:v>Evalúa el proceso de administración de riesgos en la entidad.</c:v>
                </c:pt>
                <c:pt idx="2">
                  <c:v>Se evalúa el diseño, implementación y eficacia de los controles.</c:v>
                </c:pt>
                <c:pt idx="3">
                  <c:v>Se promueve la autoevaluación del proceso de la gestión de los riesgos en la entidad</c:v>
                </c:pt>
              </c:strCache>
            </c:strRef>
          </c:cat>
          <c:val>
            <c:numRef>
              <c:f>DESCENTRALIZADAS!$C$67:$C$70</c:f>
              <c:numCache>
                <c:formatCode>0.00%</c:formatCode>
                <c:ptCount val="4"/>
                <c:pt idx="0">
                  <c:v>0.625</c:v>
                </c:pt>
                <c:pt idx="1">
                  <c:v>0.625</c:v>
                </c:pt>
                <c:pt idx="2">
                  <c:v>0.5625</c:v>
                </c:pt>
                <c:pt idx="3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AB-47D4-9AED-D229F93A3FE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13735783027126"/>
          <c:y val="5.1427181247066633E-2"/>
          <c:w val="0.34119597550306213"/>
          <c:h val="0.92782162590680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35B-4E08-A772-95C534AD7F3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35B-4E08-A772-95C534AD7F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35B-4E08-A772-95C534AD7F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35B-4E08-A772-95C534AD7F3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D515853-39D3-4108-A64C-56D22A63D7D3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5B-4E08-A772-95C534AD7F3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080060E-A8D5-4DAA-93F7-0EBC7CA316E0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5B-4E08-A772-95C534AD7F3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1E54F95-0068-4892-B88C-D9CCE43D0C35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5B-4E08-A772-95C534AD7F3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474670D-35CD-4931-9868-7C994F9CDDA9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5B-4E08-A772-95C534AD7F3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DESCENTRALIZADAS!$B$80:$B$83</c:f>
              <c:strCache>
                <c:ptCount val="4"/>
                <c:pt idx="0">
                  <c:v>Se informa a la entidad respecto a las visitas programadas de los entes externos de control.</c:v>
                </c:pt>
                <c:pt idx="1">
                  <c:v>Se suministra la información de la evaluación del sistema de control interno a los entes externos de control.</c:v>
                </c:pt>
                <c:pt idx="2">
                  <c:v>Verifica la existencia de políticas de manejo de información así como la clasificación de la misma</c:v>
                </c:pt>
                <c:pt idx="3">
                  <c:v>En la entidad existen herramientas que faciliten el desarrollo de este rol.</c:v>
                </c:pt>
              </c:strCache>
            </c:strRef>
          </c:cat>
          <c:val>
            <c:numRef>
              <c:f>DESCENTRALIZADAS!$C$80:$C$83</c:f>
              <c:numCache>
                <c:formatCode>0%</c:formatCode>
                <c:ptCount val="4"/>
                <c:pt idx="0" formatCode="0.00%">
                  <c:v>0.875</c:v>
                </c:pt>
                <c:pt idx="1">
                  <c:v>1</c:v>
                </c:pt>
                <c:pt idx="2" formatCode="0.00%">
                  <c:v>0.625</c:v>
                </c:pt>
                <c:pt idx="3" formatCode="0.00%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5B-4E08-A772-95C534AD7F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16689825536512"/>
          <c:y val="4.1592023265475696E-2"/>
          <c:w val="0.33548016056816427"/>
          <c:h val="0.88867558509901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366864589807312E-3"/>
          <c:y val="5.0879677627999574E-2"/>
          <c:w val="0.54522455349309473"/>
          <c:h val="0.836755775324998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AB9-425C-960F-7632E471D54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AB9-425C-960F-7632E471D544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AB9-425C-960F-7632E471D54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AB9-425C-960F-7632E471D54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AB9-425C-960F-7632E471D5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864129A-FEB2-4DA1-B2B9-34974439C3C8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B9-425C-960F-7632E471D5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02BA4F-CA5A-4C4C-9523-BC12BBF7D8DE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B9-425C-960F-7632E471D54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4FFCB4-E083-406F-98F0-B6880C3CA37E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B9-425C-960F-7632E471D54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141E001-4196-4915-8C70-1A3D89959D3C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B9-425C-960F-7632E471D54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DBEE0FE-DA64-438E-BE6A-9972AD0C7EAA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B9-425C-960F-7632E471D54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DESCENTRALIZADAS!$B$96:$B$100</c:f>
              <c:strCache>
                <c:ptCount val="5"/>
                <c:pt idx="0">
                  <c:v>Se elabora y se presenta al CCI el plan anual de auditorías internas</c:v>
                </c:pt>
                <c:pt idx="1">
                  <c:v>Se ejecuta el plan anual de auditoría aprobado</c:v>
                </c:pt>
                <c:pt idx="2">
                  <c:v>Las auditorías realizadas son basadas en los riesgos detectados en la entidad.</c:v>
                </c:pt>
                <c:pt idx="3">
                  <c:v>No se realiza ningún tipo de evaluación de las auditorías internas.</c:v>
                </c:pt>
                <c:pt idx="4">
                  <c:v>Se realiza verificación a la ejecución y eficacia a los planes de mejoramiento en auditorías internas y externas.</c:v>
                </c:pt>
              </c:strCache>
            </c:strRef>
          </c:cat>
          <c:val>
            <c:numRef>
              <c:f>DESCENTRALIZADAS!$C$96:$C$100</c:f>
              <c:numCache>
                <c:formatCode>0%</c:formatCode>
                <c:ptCount val="5"/>
                <c:pt idx="0" formatCode="0.00%">
                  <c:v>0.6875</c:v>
                </c:pt>
                <c:pt idx="1">
                  <c:v>0.75</c:v>
                </c:pt>
                <c:pt idx="2">
                  <c:v>0.5</c:v>
                </c:pt>
                <c:pt idx="3" formatCode="0.00%">
                  <c:v>0.375</c:v>
                </c:pt>
                <c:pt idx="4" formatCode="0.00%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B9-425C-960F-7632E471D5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63286830532384097"/>
          <c:y val="0.12688722116635515"/>
          <c:w val="0.33255682786931923"/>
          <c:h val="0.78666860950867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98187043727011"/>
          <c:y val="0"/>
          <c:w val="0.67601812956272989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208-4558-86BE-0A4D396F06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208-4558-86BE-0A4D396F06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208-4558-86BE-0A4D396F069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7D61971-64DA-4670-B8C8-93E12000D0DE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08-4558-86BE-0A4D396F069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5A34204-AA13-493A-999E-F3A2A3BFAA8E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08-4558-86BE-0A4D396F069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325CDDC-55F4-4791-B480-0212BB6444ED}" type="VALUE">
                      <a:rPr lang="en-US" smtClean="0"/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08-4558-86BE-0A4D396F069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'ESE''s'!$B$4:$B$6</c:f>
              <c:strCache>
                <c:ptCount val="3"/>
                <c:pt idx="0">
                  <c:v>Existe CCI</c:v>
                </c:pt>
                <c:pt idx="1">
                  <c:v>Acto administrativo del CCI se encuentra actualizado</c:v>
                </c:pt>
                <c:pt idx="2">
                  <c:v>CCI se ha reunido al menos una vez</c:v>
                </c:pt>
              </c:strCache>
            </c:strRef>
          </c:cat>
          <c:val>
            <c:numRef>
              <c:f>'ESE''s'!$C$4:$C$6</c:f>
              <c:numCache>
                <c:formatCode>0%</c:formatCode>
                <c:ptCount val="3"/>
                <c:pt idx="0">
                  <c:v>0.94</c:v>
                </c:pt>
                <c:pt idx="1">
                  <c:v>0.74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08-4558-86BE-0A4D396F06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6586385648458642E-2"/>
          <c:y val="9.2466022781939841E-2"/>
          <c:w val="0.28904208120092612"/>
          <c:h val="0.80612248491577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305638602034025"/>
          <c:y val="0"/>
          <c:w val="0.62521606590336432"/>
          <c:h val="0.983367094949939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8F6-4956-95EA-F220A7A608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8F6-4956-95EA-F220A7A608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8F6-4956-95EA-F220A7A6081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F6-4956-95EA-F220A7A6081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F6-4956-95EA-F220A7A6081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F6-4956-95EA-F220A7A6081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DESCENTRALIZADAS!$B$17:$B$19</c:f>
              <c:strCache>
                <c:ptCount val="3"/>
                <c:pt idx="0">
                  <c:v>Existe un proceso de evaluación independiente documentado en el sistema de CI de la entidad</c:v>
                </c:pt>
                <c:pt idx="1">
                  <c:v>Tiene estuto de auditoria</c:v>
                </c:pt>
                <c:pt idx="2">
                  <c:v>Tiene codigo de ética del auditor</c:v>
                </c:pt>
              </c:strCache>
            </c:strRef>
          </c:cat>
          <c:val>
            <c:numRef>
              <c:f>DESCENTRALIZADAS!$C$17:$C$19</c:f>
              <c:numCache>
                <c:formatCode>0%</c:formatCode>
                <c:ptCount val="3"/>
                <c:pt idx="0">
                  <c:v>0.75</c:v>
                </c:pt>
                <c:pt idx="1">
                  <c:v>0.25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F6-4956-95EA-F220A7A608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435212867344675E-2"/>
          <c:y val="0.14294849954919028"/>
          <c:w val="0.36280321030849771"/>
          <c:h val="0.7568731410764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500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d34c6ae8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49d34c6ae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48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9d34c6ae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49d34c6ae8_2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49d34c6ae8_2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11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7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47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9d34c6ae8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49d34c6ae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29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d34c6ae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49d34c6ae8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49d34c6ae8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14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64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9d34c6ae8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g49d34c6ae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8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652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32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799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06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73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9d34c6ae8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g49d34c6ae8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80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282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56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040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303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401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881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499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920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29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9d34c6a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49d34c6ae8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49d34c6ae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3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83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9d34c6ae8_1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g49d34c6ae8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301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9d34c6ae8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g49d34c6ae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131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9d34c6ae8_1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49d34c6ae8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219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9d34c6ae8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g49d34c6ae8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219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9d34c6ae8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g49d34c6ae8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471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9d34c6ae8_1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g49d34c6ae8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406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9d34c6ae8_1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g49d34c6ae8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915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9d34c6ae8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g49d34c6ae8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539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9d34c6ae8_1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49d34c6ae8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169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9d34c6ae8_1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g49d34c6ae8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70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778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9d34c6ae8_1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g49d34c6ae8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989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9d34c6ae8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76;g49d34c6ae8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861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9d34c6ae8_1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g49d34c6ae8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4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9d34c6ae8_1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g49d34c6ae8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711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9d34c6ae8_1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g49d34c6ae8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984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9d34c6ae8_1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g49d34c6ae8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048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9d34c6ae8_1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g49d34c6ae8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084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47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5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9d34c6ae8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49d34c6ae8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131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9d34c6ae8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49d34c6ae8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32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9d34c6ae8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49d34c6ae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451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9d34c6ae8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49d34c6ae8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968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9d34c6ae8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49d34c6ae8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154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9d34c6ae8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49d34c6ae8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7190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53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233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54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095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55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450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3" name="Google Shape;5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1574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57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9d34c6a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49d34c6ae8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49d34c6ae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solidFill>
                  <a:srgbClr val="000000"/>
                </a:solidFill>
              </a:rPr>
              <a:t>6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9d34c6ae8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49d34c6ae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23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d34c6ae8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49d34c6ae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46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d34c6ae8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49d34c6ae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4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cundinamarca.gov.co/Home/SecretariasEntidades.gc/!ut/p/z1/04_Sj9CPykssy0xPLMnMz0vMAfIjo8zijS0sDNz9DQy9DNy9XAwc3b09zP2N3Q0MPE31w8EKDFCAo4FTkJGTsQFQj5F-FOn6kU0iTj8eBVH4jQ_Xj8KiBNUHhMwoyA0NjTDIdAQAlwzQEQ!!/?1dmy&amp;current=true&amp;urile=wcm:path:/oficontrolint/contenido/asquienessomos/cinicio_control_intern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presidencia.gov.co/normativa/normativa/DECRETO%20648%20DEL%2019%20DE%20ABRIL%20DE%20201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/>
        </p:nvSpPr>
        <p:spPr>
          <a:xfrm>
            <a:off x="4631425" y="3672432"/>
            <a:ext cx="7242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lt1"/>
                </a:solidFill>
              </a:rPr>
              <a:t>Comité Departamental de </a:t>
            </a:r>
            <a:r>
              <a:rPr lang="es-CO" sz="5200" b="1" dirty="0" smtClean="0">
                <a:solidFill>
                  <a:schemeClr val="lt1"/>
                </a:solidFill>
              </a:rPr>
              <a:t>Auditoría</a:t>
            </a:r>
            <a:endParaRPr sz="5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4;p25"/>
          <p:cNvSpPr txBox="1"/>
          <p:nvPr/>
        </p:nvSpPr>
        <p:spPr>
          <a:xfrm>
            <a:off x="5638801" y="5278582"/>
            <a:ext cx="6235224" cy="117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 smtClean="0">
                <a:solidFill>
                  <a:schemeClr val="lt1"/>
                </a:solidFill>
              </a:rPr>
              <a:t>12/12/2018</a:t>
            </a:r>
            <a:endParaRPr sz="28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618399" y="137200"/>
            <a:ext cx="1047909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MX" sz="4400" b="1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Funciones del Comité Departamental de Auditoría</a:t>
            </a:r>
            <a:endParaRPr sz="44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554544" y="1696609"/>
            <a:ext cx="1060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es-MX" sz="1900" dirty="0"/>
          </a:p>
          <a:p>
            <a:pPr algn="just"/>
            <a:r>
              <a:rPr lang="es-MX" sz="1900" dirty="0"/>
              <a:t>6. Presentar propuestas para el fortalecimiento de la Política de Control Interno en el Departamento. </a:t>
            </a:r>
          </a:p>
          <a:p>
            <a:pPr algn="just"/>
            <a:r>
              <a:rPr lang="es-MX" sz="1900" dirty="0"/>
              <a:t>7. Generar espacios que permitan a sus participantes el estudio y análisis de temas relacionados con control interno, buenas prácticas en la materia, herramientas, metodologías u otros temas de interés que permita fortalecer sus competencias para el adecuado desarrollo de sus funciones. </a:t>
            </a:r>
          </a:p>
          <a:p>
            <a:pPr algn="just"/>
            <a:r>
              <a:rPr lang="es-MX" sz="1900" dirty="0"/>
              <a:t>8. Impulsar las directrices brindadas por los reguladores para el fortalecimiento del Sistema de Control Interno a nivel Departamental. </a:t>
            </a:r>
          </a:p>
          <a:p>
            <a:pPr algn="just"/>
            <a:r>
              <a:rPr lang="es-MX" sz="1900" dirty="0"/>
              <a:t>9. Proponer mecanismos que permitan a las entidades que no cuentan con Jefes de Control Interno establecer procesos de autoevaluación que faciliten el análisis de los resultados frente a la gestión y control institucional. </a:t>
            </a:r>
          </a:p>
          <a:p>
            <a:pPr algn="just"/>
            <a:r>
              <a:rPr lang="es-MX" sz="1900" dirty="0"/>
              <a:t>10. Analizar las recomendaciones del Comité Departamental de Gestión y Desempeño que puedan generar cambios o ajustes a las estructuras de control de las entidades del Departamento. </a:t>
            </a:r>
          </a:p>
          <a:p>
            <a:pPr algn="just"/>
            <a:r>
              <a:rPr lang="es-MX" sz="1900" dirty="0"/>
              <a:t>11. Las demás asignadas por el Gobernador. </a:t>
            </a:r>
            <a:endParaRPr sz="1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63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4675700" y="2766150"/>
            <a:ext cx="676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5200" b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Resultados del diagnóstico de las OCI</a:t>
            </a:r>
            <a:endParaRPr sz="52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723150" y="459625"/>
            <a:ext cx="1099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Encuesta Diagnóstico Oficinas de Control Interno en las entidades públicas del Departamento de Cundinamarca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2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780123" y="1785313"/>
            <a:ext cx="107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 inicio: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de junio de 2018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 de corte: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 de septiembre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2018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780125" y="2658900"/>
            <a:ext cx="10995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herramienta está orientada a obtener información que permita decidir respecto a la ruta de trabajo del Comité Departamental de Auditoría de Cundinamarca (Decreto 648 de 2017 adiciona al Decreto 1083 de 2015 -Decreto Único Reglamentario del Sector de Función Pública- el artículo 2.2.21.3.14. Comités departamentales, municipales y distritales de auditoría; posteriormente modificado por el artículo 4 del Decreto 1499 de 2017)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499450" y="384225"/>
            <a:ext cx="11420400" cy="53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de la encuesta: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esta encuesta se busca evaluar 3 importantes aspectos para determinar el nivel de desarrollo, y relevancia de las Oficinas de Control Interno dentro de las entidades: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Arquitectura Institucional: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módulo se mide la presencia y conformación de las </a:t>
            </a:r>
            <a:r>
              <a:rPr lang="es-CO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entidades del departamento.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del Control Interno: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apartado se evalúa la gestión de las actividades realizadas en la oficina por los diferentes roles que la conforman.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Fortalecimiento de las capacidades: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sección se determina el nivel actual de comunicación con otras entidades e implementación de buenas prácticas referentes a las actividades realizadas en la oficina; además se evalúa el grado de avance en la verificación de las herramientas de autodiagnóstico del Modelo Integrado de Planeación y Gestión </a:t>
            </a:r>
            <a:r>
              <a:rPr lang="es-CO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(MIPG)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i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Empresas Descentralizadas Departamentales</a:t>
            </a:r>
            <a:endParaRPr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413026" y="826050"/>
            <a:ext cx="23244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Participación: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encuentra que el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100% (16)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entidades de esta clasificación diligenciaron la encuesta en su totalidad.</a:t>
            </a:r>
            <a:endParaRPr dirty="0"/>
          </a:p>
        </p:txBody>
      </p:sp>
      <p:sp>
        <p:nvSpPr>
          <p:cNvPr id="237" name="Google Shape;237;p35"/>
          <p:cNvSpPr txBox="1"/>
          <p:nvPr/>
        </p:nvSpPr>
        <p:spPr>
          <a:xfrm>
            <a:off x="7872931" y="826050"/>
            <a:ext cx="41268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cuentan con una oficina dedicada a las funciones del Control Interno y existe un cargo de Jefe de Oficina dentro de la entidad.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afirman que hay un jefe de oficina de control interno nombrado.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25" y="826050"/>
            <a:ext cx="4979406" cy="41986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Google Shape;248;p36"/>
          <p:cNvSpPr/>
          <p:nvPr/>
        </p:nvSpPr>
        <p:spPr>
          <a:xfrm>
            <a:off x="172900" y="5411526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/>
          <p:nvPr/>
        </p:nvSpPr>
        <p:spPr>
          <a:xfrm>
            <a:off x="7251826" y="1036675"/>
            <a:ext cx="4454305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aseguran que existe el Comité de Coordinación de Control Interno.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muestran que el acto administrativo del CCI se encuentra actualizado según Decreto 1083 de 2015 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Del total de entidades,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nueve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(56.25%) declaran que el CCI se ha reunido al menos una vez.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500175" y="204697"/>
            <a:ext cx="6958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Arquitectura Institucional 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500175" y="851032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 de Coordinación de Control Interno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172900" y="5411526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452112"/>
              </p:ext>
            </p:extLst>
          </p:nvPr>
        </p:nvGraphicFramePr>
        <p:xfrm>
          <a:off x="337218" y="509508"/>
          <a:ext cx="6997031" cy="634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7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500175" y="958270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del Control Interno dentro de la entidad 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6945746" y="625050"/>
            <a:ext cx="5556134" cy="530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 smtClean="0">
                <a:solidFill>
                  <a:srgbClr val="00B0F0"/>
                </a:solidFill>
              </a:rPr>
              <a:t>12</a:t>
            </a:r>
            <a:r>
              <a:rPr lang="es-CO" sz="240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dirty="0" smtClean="0"/>
              <a:t>informaron</a:t>
            </a:r>
            <a:r>
              <a:rPr lang="es-CO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existe un proceso de evaluación </a:t>
            </a:r>
            <a:r>
              <a:rPr lang="es-CO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independiente 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(auditoría, seguimiento, verificación, evaluación de la gestión de los riesgos) documentado en el sistema de control interno de la entidad.</a:t>
            </a:r>
            <a:endParaRPr dirty="0"/>
          </a:p>
          <a:p>
            <a:pPr marL="342900" marR="535940" lvl="0" indent="-1905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 smtClean="0">
                <a:solidFill>
                  <a:srgbClr val="00B0F0"/>
                </a:solidFill>
              </a:rPr>
              <a:t>4</a:t>
            </a:r>
            <a:r>
              <a:rPr lang="es-CO" sz="240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cuentan con un estatuto de auditoría interna.</a:t>
            </a:r>
            <a:endParaRPr dirty="0"/>
          </a:p>
          <a:p>
            <a:pPr marL="342900" marR="535940" lvl="0" indent="-1905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entidades cuentan con un “código de ética del auditor”</a:t>
            </a:r>
            <a:endParaRPr dirty="0"/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215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500175" y="301950"/>
            <a:ext cx="1065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Evaluación del Control </a:t>
            </a: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Interno</a:t>
            </a:r>
            <a:endParaRPr dirty="0"/>
          </a:p>
        </p:txBody>
      </p:sp>
      <p:sp>
        <p:nvSpPr>
          <p:cNvPr id="258" name="Google Shape;258;p37"/>
          <p:cNvSpPr/>
          <p:nvPr/>
        </p:nvSpPr>
        <p:spPr>
          <a:xfrm>
            <a:off x="182136" y="5401009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10172"/>
              </p:ext>
            </p:extLst>
          </p:nvPr>
        </p:nvGraphicFramePr>
        <p:xfrm>
          <a:off x="500175" y="1160896"/>
          <a:ext cx="6270080" cy="53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/>
          <p:nvPr/>
        </p:nvSpPr>
        <p:spPr>
          <a:xfrm>
            <a:off x="172900" y="5401009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267" name="Google Shape;267;p38"/>
          <p:cNvSpPr txBox="1"/>
          <p:nvPr/>
        </p:nvSpPr>
        <p:spPr>
          <a:xfrm>
            <a:off x="500175" y="948150"/>
            <a:ext cx="79563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Liderazgo Estratégico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242714"/>
              </p:ext>
            </p:extLst>
          </p:nvPr>
        </p:nvGraphicFramePr>
        <p:xfrm>
          <a:off x="-727652" y="1334653"/>
          <a:ext cx="11524961" cy="428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500175" y="958270"/>
            <a:ext cx="5814900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Liderazgo Estratégico</a:t>
            </a:r>
            <a:endParaRPr dirty="0"/>
          </a:p>
        </p:txBody>
      </p:sp>
      <p:sp>
        <p:nvSpPr>
          <p:cNvPr id="275" name="Google Shape;275;p39"/>
          <p:cNvSpPr/>
          <p:nvPr/>
        </p:nvSpPr>
        <p:spPr>
          <a:xfrm>
            <a:off x="395408" y="1757156"/>
            <a:ext cx="11301292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reportan que existen canales de comunicación directa con la alta dirección de la entidad.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hacen seguimiento al plan estratégico de la entidad en cuanto al cumplimiento de metas.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argumentan que se presentan los resultados de las evaluaciones y seguimientos que hace la </a:t>
            </a: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</a:t>
            </a: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Comités de Control Interno.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dicen que los resultados de las evaluaciones y seguimientos se tienen en cuenta en la toma de decisiones que realiza la alta dirección de la entidad.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738868" y="219885"/>
            <a:ext cx="109074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Orden</a:t>
            </a:r>
            <a:r>
              <a:rPr lang="es-CO" sz="4400" b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del día</a:t>
            </a:r>
            <a:endParaRPr sz="44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726168" y="1308100"/>
            <a:ext cx="10853057" cy="509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726167" y="1308100"/>
            <a:ext cx="10853057" cy="498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Instalación.</a:t>
            </a:r>
            <a:endParaRPr sz="24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del quórum.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de la Secretaría Técnica del Comité.</a:t>
            </a:r>
            <a:endParaRPr sz="24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del Decreto Departamental 155 de 2018 “Por el cual se integra y se establece el reglamento de funcionamiento del Comité Departamental de Auditoría de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Cundinamarca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Socialización de los resultados del Diagnóstico de las Oficinas de Control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Interno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Empresas Descentralizadas Departamentales y ESEs.</a:t>
            </a: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Propuestas para el fortalecimiento del Sistema de Control Interno en las Entidades.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trabajo 2019.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0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0"/>
          <p:cNvSpPr/>
          <p:nvPr/>
        </p:nvSpPr>
        <p:spPr>
          <a:xfrm>
            <a:off x="172900" y="5393419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285" name="Google Shape;285;p40"/>
          <p:cNvSpPr txBox="1"/>
          <p:nvPr/>
        </p:nvSpPr>
        <p:spPr>
          <a:xfrm>
            <a:off x="500175" y="948150"/>
            <a:ext cx="79563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Enfoque hacia la prevención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02572"/>
              </p:ext>
            </p:extLst>
          </p:nvPr>
        </p:nvGraphicFramePr>
        <p:xfrm>
          <a:off x="-360219" y="937924"/>
          <a:ext cx="11751803" cy="552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500174" y="958270"/>
            <a:ext cx="6319726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Enfoque hacia la prevención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1"/>
          <p:cNvSpPr/>
          <p:nvPr/>
        </p:nvSpPr>
        <p:spPr>
          <a:xfrm>
            <a:off x="500174" y="1790248"/>
            <a:ext cx="1081600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se presta asesoría y acompañamiento en temas de control interno en su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dicen que se brinda acompañamiento y asesoría en la identificación de las principales fortalezas y debilidades de su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argumentan que se realiza seguimiento al proceso de autoevaluación en la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 entidades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afirman que en la entidad existen herramientas que faciliten el desarrollo de este rol.</a:t>
            </a:r>
            <a:endParaRPr dirty="0"/>
          </a:p>
        </p:txBody>
      </p:sp>
      <p:sp>
        <p:nvSpPr>
          <p:cNvPr id="294" name="Google Shape;294;p41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2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500174" y="958270"/>
            <a:ext cx="6649926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de la gestión del riesgo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172900" y="5393419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303" name="Google Shape;303;p42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506853"/>
              </p:ext>
            </p:extLst>
          </p:nvPr>
        </p:nvGraphicFramePr>
        <p:xfrm>
          <a:off x="172898" y="1385712"/>
          <a:ext cx="11506071" cy="426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3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806400" y="1502825"/>
            <a:ext cx="10579200" cy="4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 asesoría y acompañamiento en el establecimiento del contexto de la entidad.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estas mismas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se evalúa el proceso de administración de riesgos en la entidad.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afirman que se evalúa el diseño, implementación y eficacia de los controles.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se promueve la autoevaluación del proceso de la gestión de los riesgos en la entidad</a:t>
            </a:r>
            <a:endParaRPr dirty="0"/>
          </a:p>
        </p:txBody>
      </p:sp>
      <p:sp>
        <p:nvSpPr>
          <p:cNvPr id="311" name="Google Shape;311;p43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3"/>
          <p:cNvSpPr txBox="1"/>
          <p:nvPr/>
        </p:nvSpPr>
        <p:spPr>
          <a:xfrm>
            <a:off x="500174" y="958270"/>
            <a:ext cx="664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de la gestión del riesgo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4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500174" y="958270"/>
            <a:ext cx="7297626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Relación con entes externos de control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4"/>
          <p:cNvSpPr/>
          <p:nvPr/>
        </p:nvSpPr>
        <p:spPr>
          <a:xfrm>
            <a:off x="172900" y="5393419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321" name="Google Shape;321;p44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942847"/>
              </p:ext>
            </p:extLst>
          </p:nvPr>
        </p:nvGraphicFramePr>
        <p:xfrm>
          <a:off x="601553" y="1202044"/>
          <a:ext cx="10363200" cy="45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5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500174" y="958270"/>
            <a:ext cx="7297626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Relación con entes externos de control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5"/>
          <p:cNvSpPr/>
          <p:nvPr/>
        </p:nvSpPr>
        <p:spPr>
          <a:xfrm>
            <a:off x="620675" y="1886875"/>
            <a:ext cx="111456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14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manifiestan que se informa a la entidad respecto a las visitas programadas de los entes externos de control.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Todas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entidades argumentan que se suministra la información de la evaluación del sistema de control interno a los entes externos de control.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(62.5%) se verifica la existencia de políticas de manejo de información así como la clasificación de la misma.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6 entidades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afirman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en la entidad existen herramientas que faciliten el desarrollo de este rol.</a:t>
            </a:r>
            <a:endParaRPr dirty="0"/>
          </a:p>
        </p:txBody>
      </p:sp>
      <p:sp>
        <p:nvSpPr>
          <p:cNvPr id="330" name="Google Shape;330;p45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6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6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500174" y="958270"/>
            <a:ext cx="7297626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y seguimiento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163846" y="5384365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339" name="Google Shape;339;p46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271635"/>
              </p:ext>
            </p:extLst>
          </p:nvPr>
        </p:nvGraphicFramePr>
        <p:xfrm>
          <a:off x="500174" y="1278730"/>
          <a:ext cx="11272726" cy="476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7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7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500175" y="958275"/>
            <a:ext cx="78273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y seguimiento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7"/>
          <p:cNvSpPr/>
          <p:nvPr/>
        </p:nvSpPr>
        <p:spPr>
          <a:xfrm>
            <a:off x="599750" y="1684575"/>
            <a:ext cx="114162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         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entidades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 que se elabora y se presenta al Comité de Co Interno el plan anual de auditorías internas.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se ejecuta el plan anual de auditoría aprobado.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El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entidades manifiestan que las auditorías realizadas son basadas en los riesgos detectados en la entidad.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manifiestan que no se realiza ningún tipo de evaluación de las auditorías internas.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7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8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5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/>
        </p:nvSpPr>
        <p:spPr>
          <a:xfrm>
            <a:off x="500175" y="948157"/>
            <a:ext cx="5714521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8"/>
          <p:cNvSpPr txBox="1"/>
          <p:nvPr/>
        </p:nvSpPr>
        <p:spPr>
          <a:xfrm>
            <a:off x="500176" y="232139"/>
            <a:ext cx="9386774" cy="65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Divulgación y conocimiento de buenas prácticas de CI con funcionarios de otras entidades.</a:t>
            </a:r>
            <a:endParaRPr dirty="0"/>
          </a:p>
        </p:txBody>
      </p:sp>
      <p:sp>
        <p:nvSpPr>
          <p:cNvPr id="357" name="Google Shape;357;p48"/>
          <p:cNvSpPr/>
          <p:nvPr/>
        </p:nvSpPr>
        <p:spPr>
          <a:xfrm>
            <a:off x="6889950" y="1438275"/>
            <a:ext cx="51261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cuanto a la verificación de las 14 herramientas de autodiagnóstico del Modelo Integrado de Planeación y Gestión: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s-CO" sz="2400" dirty="0">
                <a:latin typeface="Calibri"/>
                <a:ea typeface="Calibri"/>
                <a:cs typeface="Calibri"/>
                <a:sym typeface="Calibri"/>
              </a:rPr>
              <a:t>entidades ya iniciaron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proceso, de las cuales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tienen un nivel de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avance menor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24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están entre el </a:t>
            </a:r>
            <a:r>
              <a:rPr lang="es-CO" sz="2400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10% y el 50%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s-CO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muestran un avance </a:t>
            </a:r>
            <a:r>
              <a:rPr lang="es-CO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mayor al 50%.</a:t>
            </a:r>
            <a:endParaRPr dirty="0"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n 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4" y="1438274"/>
            <a:ext cx="6253046" cy="39732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Google Shape;248;p36"/>
          <p:cNvSpPr/>
          <p:nvPr/>
        </p:nvSpPr>
        <p:spPr>
          <a:xfrm>
            <a:off x="172900" y="5411526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i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Empresas Sociales del Estado</a:t>
            </a:r>
            <a:endParaRPr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/>
        </p:nvSpPr>
        <p:spPr>
          <a:xfrm>
            <a:off x="5052775" y="2638425"/>
            <a:ext cx="598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s-MX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Elección de la Secretaría Técnica del Comité.</a:t>
            </a:r>
            <a:endParaRPr lang="es-MX" sz="4400" b="1" dirty="0">
              <a:solidFill>
                <a:srgbClr val="0070C0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5052775" y="3811996"/>
            <a:ext cx="7099800" cy="15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2400" b="1" i="1" dirty="0" smtClean="0">
                <a:latin typeface="Calibri"/>
                <a:ea typeface="Calibri"/>
                <a:cs typeface="Calibri"/>
                <a:sym typeface="Calibri"/>
              </a:rPr>
              <a:t>Funciones de la Secretaría </a:t>
            </a: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O" sz="2400" b="1" i="1" dirty="0" smtClean="0">
                <a:latin typeface="Calibri"/>
                <a:ea typeface="Calibri"/>
                <a:cs typeface="Calibri"/>
                <a:sym typeface="Calibri"/>
              </a:rPr>
              <a:t>écnica del Comité</a:t>
            </a:r>
            <a:endParaRPr sz="2400" b="1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0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0"/>
          <p:cNvSpPr/>
          <p:nvPr/>
        </p:nvSpPr>
        <p:spPr>
          <a:xfrm>
            <a:off x="490475" y="1075775"/>
            <a:ext cx="2113800" cy="3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Participación: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encuentra que el 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Empresas Sociales del Estado diligenciaron la encuesta en su totalidad.  </a:t>
            </a:r>
            <a:endParaRPr dirty="0"/>
          </a:p>
        </p:txBody>
      </p:sp>
      <p:sp>
        <p:nvSpPr>
          <p:cNvPr id="372" name="Google Shape;372;p50"/>
          <p:cNvSpPr txBox="1"/>
          <p:nvPr/>
        </p:nvSpPr>
        <p:spPr>
          <a:xfrm>
            <a:off x="8368299" y="948157"/>
            <a:ext cx="36225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31 entidades encuestadas: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manifiestan que existe el cargo de jefe de Control Interno en la entidad.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tienen oficina de CI.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tienen jefe nombrado.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75" y="948157"/>
            <a:ext cx="5754324" cy="43304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Google Shape;248;p36"/>
          <p:cNvSpPr/>
          <p:nvPr/>
        </p:nvSpPr>
        <p:spPr>
          <a:xfrm>
            <a:off x="172900" y="5411526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1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1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1"/>
          <p:cNvSpPr txBox="1"/>
          <p:nvPr/>
        </p:nvSpPr>
        <p:spPr>
          <a:xfrm>
            <a:off x="6797965" y="948600"/>
            <a:ext cx="5272206" cy="5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29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aseguran que existe el Comité Institucional de Coordinación de Control Interno.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el acto administrativo del CCI se encuentra actualizado según Decreto 1083 de 2015 (modificación Decreto 648 de 2017 Art. 4).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declaran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el Comité Institucional de Coordinación de Control Interno se ha reunido al menos una vez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1"/>
          <p:cNvSpPr txBox="1"/>
          <p:nvPr/>
        </p:nvSpPr>
        <p:spPr>
          <a:xfrm>
            <a:off x="500175" y="204697"/>
            <a:ext cx="6958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Arquitectura Institucional 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1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 de Coordinación de Control Interno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181953" y="5384366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89469"/>
              </p:ext>
            </p:extLst>
          </p:nvPr>
        </p:nvGraphicFramePr>
        <p:xfrm>
          <a:off x="181953" y="1310504"/>
          <a:ext cx="6542684" cy="425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2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2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2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500175" y="958270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del Control Interno dentro de la entidad 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2"/>
          <p:cNvSpPr/>
          <p:nvPr/>
        </p:nvSpPr>
        <p:spPr>
          <a:xfrm>
            <a:off x="7573817" y="674725"/>
            <a:ext cx="4964791" cy="59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O" sz="2400" dirty="0" smtClean="0">
                <a:solidFill>
                  <a:srgbClr val="00B0F0"/>
                </a:solidFill>
              </a:rPr>
              <a:t>28</a:t>
            </a:r>
            <a:r>
              <a:rPr lang="es-CO" sz="240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muestran que existe un proceso de evaluación independiente (auditoría, seguimiento, verificación, evaluación de la gestión de los riesgos) documentado en el sistema de control interno de la entidad.</a:t>
            </a:r>
            <a:endParaRPr dirty="0"/>
          </a:p>
          <a:p>
            <a:pPr marL="342900" marR="535940" lvl="0" indent="-1905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 smtClean="0">
                <a:solidFill>
                  <a:srgbClr val="00B0F0"/>
                </a:solidFill>
              </a:rPr>
              <a:t>9</a:t>
            </a:r>
            <a:r>
              <a:rPr lang="es-CO" sz="240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cuentan con un estatuto de auditoría interna.</a:t>
            </a:r>
            <a:endParaRPr dirty="0"/>
          </a:p>
          <a:p>
            <a:pPr marL="342900" marR="535940" lvl="0" indent="-1905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342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CO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entidades cuentan con un “código de ética del auditor”</a:t>
            </a:r>
            <a:endParaRPr dirty="0"/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35940" lvl="0" indent="-2159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2"/>
          <p:cNvSpPr/>
          <p:nvPr/>
        </p:nvSpPr>
        <p:spPr>
          <a:xfrm>
            <a:off x="500175" y="291713"/>
            <a:ext cx="6320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Evaluación del Control Interno: </a:t>
            </a:r>
            <a:endParaRPr dirty="0"/>
          </a:p>
        </p:txBody>
      </p:sp>
      <p:sp>
        <p:nvSpPr>
          <p:cNvPr id="394" name="Google Shape;394;p52"/>
          <p:cNvSpPr/>
          <p:nvPr/>
        </p:nvSpPr>
        <p:spPr>
          <a:xfrm>
            <a:off x="172900" y="5373300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39640"/>
              </p:ext>
            </p:extLst>
          </p:nvPr>
        </p:nvGraphicFramePr>
        <p:xfrm>
          <a:off x="500174" y="1210577"/>
          <a:ext cx="7212189" cy="50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3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3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500175" y="958270"/>
            <a:ext cx="58149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Liderazgo Estratégico</a:t>
            </a:r>
            <a:endParaRPr dirty="0"/>
          </a:p>
        </p:txBody>
      </p:sp>
      <p:sp>
        <p:nvSpPr>
          <p:cNvPr id="403" name="Google Shape;403;p53"/>
          <p:cNvSpPr/>
          <p:nvPr/>
        </p:nvSpPr>
        <p:spPr>
          <a:xfrm>
            <a:off x="172900" y="5391772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404" name="Google Shape;404;p53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837360"/>
              </p:ext>
            </p:extLst>
          </p:nvPr>
        </p:nvGraphicFramePr>
        <p:xfrm>
          <a:off x="-267855" y="1218959"/>
          <a:ext cx="11048113" cy="45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/>
          <p:nvPr/>
        </p:nvSpPr>
        <p:spPr>
          <a:xfrm>
            <a:off x="500175" y="958270"/>
            <a:ext cx="58149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Liderazgo Estratégico</a:t>
            </a:r>
            <a:endParaRPr dirty="0"/>
          </a:p>
        </p:txBody>
      </p:sp>
      <p:pic>
        <p:nvPicPr>
          <p:cNvPr id="410" name="Google Shape;410;p54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4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4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4"/>
          <p:cNvSpPr/>
          <p:nvPr/>
        </p:nvSpPr>
        <p:spPr>
          <a:xfrm>
            <a:off x="592975" y="2352600"/>
            <a:ext cx="113268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535940" lvl="0" indent="-3810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s-CO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los encuestados aseguran que existen canales de comunicación directa con la alta dirección de la entidad.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35940" lvl="0" indent="-3810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dice </a:t>
            </a:r>
            <a:r>
              <a:rPr lang="es-CO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hacer seguimiento al plan estratégico de la entidad en cuanto al cumplimiento de metas.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4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5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5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5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5"/>
          <p:cNvSpPr txBox="1"/>
          <p:nvPr/>
        </p:nvSpPr>
        <p:spPr>
          <a:xfrm>
            <a:off x="500175" y="958270"/>
            <a:ext cx="58149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Liderazgo Estratégico</a:t>
            </a:r>
            <a:endParaRPr dirty="0"/>
          </a:p>
        </p:txBody>
      </p:sp>
      <p:sp>
        <p:nvSpPr>
          <p:cNvPr id="423" name="Google Shape;423;p55"/>
          <p:cNvSpPr/>
          <p:nvPr/>
        </p:nvSpPr>
        <p:spPr>
          <a:xfrm>
            <a:off x="612200" y="1949200"/>
            <a:ext cx="113268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35940" lvl="0" indent="-3810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argumentan que se presentan los resultados de las evaluaciones y seguimientos que hace la </a:t>
            </a: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</a:t>
            </a: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35940" lvl="0" indent="-3810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dicen que los resultados de las evaluaciones y seguimientos se tienen en cuenta en la toma de decisiones que realiza la alta dirección de la entidad.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53594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5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6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6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6"/>
          <p:cNvSpPr txBox="1"/>
          <p:nvPr/>
        </p:nvSpPr>
        <p:spPr>
          <a:xfrm>
            <a:off x="500174" y="958270"/>
            <a:ext cx="631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Enfoque hacia la prevención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6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84129"/>
              </p:ext>
            </p:extLst>
          </p:nvPr>
        </p:nvGraphicFramePr>
        <p:xfrm>
          <a:off x="262550" y="1280717"/>
          <a:ext cx="10004080" cy="44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Google Shape;403;p53"/>
          <p:cNvSpPr/>
          <p:nvPr/>
        </p:nvSpPr>
        <p:spPr>
          <a:xfrm>
            <a:off x="172900" y="5391772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7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7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7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7"/>
          <p:cNvSpPr txBox="1"/>
          <p:nvPr/>
        </p:nvSpPr>
        <p:spPr>
          <a:xfrm>
            <a:off x="500174" y="958270"/>
            <a:ext cx="631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Enfoque hacia la prevención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7"/>
          <p:cNvSpPr/>
          <p:nvPr/>
        </p:nvSpPr>
        <p:spPr>
          <a:xfrm>
            <a:off x="500174" y="1790248"/>
            <a:ext cx="108159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se presta asesoría y acompañamiento en temas de control interno en su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ESEs aseguran que se brinda acompañamiento y asesoría en la identificación de las principales fortalezas y debilidades de su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entidades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argumentan que se realiza seguimiento al proceso de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autoevaluación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 entidades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afirman que en la entidad existen herramientas que faciliten el desarrollo de este rol</a:t>
            </a:r>
            <a:endParaRPr dirty="0"/>
          </a:p>
        </p:txBody>
      </p:sp>
      <p:sp>
        <p:nvSpPr>
          <p:cNvPr id="443" name="Google Shape;443;p57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8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8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8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8"/>
          <p:cNvSpPr txBox="1"/>
          <p:nvPr/>
        </p:nvSpPr>
        <p:spPr>
          <a:xfrm>
            <a:off x="500174" y="958270"/>
            <a:ext cx="664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Rol de Evaluación de la gestión del riesgo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8"/>
          <p:cNvSpPr/>
          <p:nvPr/>
        </p:nvSpPr>
        <p:spPr>
          <a:xfrm>
            <a:off x="172900" y="5402472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453" name="Google Shape;453;p58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975475"/>
              </p:ext>
            </p:extLst>
          </p:nvPr>
        </p:nvGraphicFramePr>
        <p:xfrm>
          <a:off x="-271607" y="1413863"/>
          <a:ext cx="11126711" cy="429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9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9"/>
          <p:cNvSpPr txBox="1"/>
          <p:nvPr/>
        </p:nvSpPr>
        <p:spPr>
          <a:xfrm>
            <a:off x="500174" y="958270"/>
            <a:ext cx="664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de la gestión del riesgo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500175" y="2291375"/>
            <a:ext cx="113235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presta asesoría y acompañamiento en el establecimiento del contexto de la entidad.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 se evalúa el proceso de administración de riesgos en la entidad.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estas entidades afirman que se evalúa el diseño, implementación y eficacia de los controles.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Google Shape;463;p59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738868" y="219885"/>
            <a:ext cx="109074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0563C1"/>
              </a:buClr>
              <a:buSzPts val="4400"/>
            </a:pPr>
            <a:r>
              <a:rPr lang="es-MX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Funciones de la Secretaría Técnica del Comité</a:t>
            </a:r>
            <a:endParaRPr lang="es-MX" sz="4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726168" y="1308100"/>
            <a:ext cx="10853057" cy="509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726167" y="1308100"/>
            <a:ext cx="10853057" cy="498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Convocar </a:t>
            </a:r>
            <a:r>
              <a:rPr lang="es-MX" sz="2400" dirty="0"/>
              <a:t>a sesiones a los integrantes del Comité, indicando: hora, día y lugar de la reunión. 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Programar </a:t>
            </a:r>
            <a:r>
              <a:rPr lang="es-MX" sz="2400" dirty="0"/>
              <a:t>la agenda del Comité y enviarla previamente a cada uno de los integrantes del Comité. 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Elaborar </a:t>
            </a:r>
            <a:r>
              <a:rPr lang="es-MX" sz="2400" dirty="0"/>
              <a:t>las actas de las reuniones. 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Organizar </a:t>
            </a:r>
            <a:r>
              <a:rPr lang="es-MX" sz="2400" dirty="0"/>
              <a:t>la logística y los recursos técnicos necesarios para el </a:t>
            </a:r>
            <a:r>
              <a:rPr lang="es-MX" sz="2400" dirty="0" smtClean="0"/>
              <a:t>funcionamiento </a:t>
            </a:r>
            <a:r>
              <a:rPr lang="es-MX" sz="2400" dirty="0"/>
              <a:t>del Comité. 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Custodiar</a:t>
            </a:r>
            <a:r>
              <a:rPr lang="es-MX" sz="2400" dirty="0"/>
              <a:t>, conservar y coordinar el archivo y control de las actas del Comité, así como de los demás documentos que se posean, tanto en medio físico como electrónico.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Hacer </a:t>
            </a:r>
            <a:r>
              <a:rPr lang="es-MX" sz="2400" dirty="0"/>
              <a:t>seguimiento a las decisiones adoptadas y compromisos adquiridos </a:t>
            </a:r>
            <a:r>
              <a:rPr lang="es-MX" sz="2400" dirty="0" smtClean="0"/>
              <a:t>por </a:t>
            </a:r>
            <a:r>
              <a:rPr lang="es-MX" sz="2400" dirty="0"/>
              <a:t>el Comité. 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Participar </a:t>
            </a:r>
            <a:r>
              <a:rPr lang="es-MX" sz="2400" dirty="0"/>
              <a:t>en las reuniones del Comité, con voz y sin voto.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Las </a:t>
            </a:r>
            <a:r>
              <a:rPr lang="es-MX" sz="2400" dirty="0"/>
              <a:t>demás funciones que establezca la ley o el reglamento.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8504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0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0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0"/>
          <p:cNvSpPr txBox="1"/>
          <p:nvPr/>
        </p:nvSpPr>
        <p:spPr>
          <a:xfrm>
            <a:off x="500174" y="958270"/>
            <a:ext cx="6649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de la gestión del riesgo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60"/>
          <p:cNvSpPr/>
          <p:nvPr/>
        </p:nvSpPr>
        <p:spPr>
          <a:xfrm>
            <a:off x="583050" y="2022025"/>
            <a:ext cx="110259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14 entidades </a:t>
            </a:r>
            <a:r>
              <a:rPr lang="es-CO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promueve la autoevaluación del proceso de la gestión de los riesgos en la entidad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 ESEs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afirman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en la entidad existen herramientas que faciliten el desarrollo de este rol.</a:t>
            </a:r>
            <a:endParaRPr dirty="0"/>
          </a:p>
        </p:txBody>
      </p:sp>
      <p:sp>
        <p:nvSpPr>
          <p:cNvPr id="473" name="Google Shape;473;p60"/>
          <p:cNvSpPr/>
          <p:nvPr/>
        </p:nvSpPr>
        <p:spPr>
          <a:xfrm>
            <a:off x="583050" y="301950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1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1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1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1"/>
          <p:cNvSpPr txBox="1"/>
          <p:nvPr/>
        </p:nvSpPr>
        <p:spPr>
          <a:xfrm>
            <a:off x="500174" y="958270"/>
            <a:ext cx="729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Relación con entes externos de control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1"/>
          <p:cNvSpPr/>
          <p:nvPr/>
        </p:nvSpPr>
        <p:spPr>
          <a:xfrm>
            <a:off x="163847" y="5402472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483" name="Google Shape;483;p61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587448"/>
              </p:ext>
            </p:extLst>
          </p:nvPr>
        </p:nvGraphicFramePr>
        <p:xfrm>
          <a:off x="-141980" y="1385180"/>
          <a:ext cx="11286795" cy="433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2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2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62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2"/>
          <p:cNvSpPr txBox="1"/>
          <p:nvPr/>
        </p:nvSpPr>
        <p:spPr>
          <a:xfrm>
            <a:off x="500174" y="958270"/>
            <a:ext cx="729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Relación con entes externos de control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2"/>
          <p:cNvSpPr/>
          <p:nvPr/>
        </p:nvSpPr>
        <p:spPr>
          <a:xfrm>
            <a:off x="500175" y="2127000"/>
            <a:ext cx="110451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encuestados manifiestan que se informa a la entidad respecto a las visitas programadas de los entes externos de control.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 argumentan que se suministra la información de la evaluación del sistema de control interno a los entes externos de control.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verifica la existencia de políticas de manejo de información así como la clasificación de la misma.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62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3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3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3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3"/>
          <p:cNvSpPr txBox="1"/>
          <p:nvPr/>
        </p:nvSpPr>
        <p:spPr>
          <a:xfrm>
            <a:off x="500174" y="958270"/>
            <a:ext cx="729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y Seguimiento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3"/>
          <p:cNvSpPr/>
          <p:nvPr/>
        </p:nvSpPr>
        <p:spPr>
          <a:xfrm>
            <a:off x="163847" y="5402472"/>
            <a:ext cx="5273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Fuente:</a:t>
            </a:r>
            <a:r>
              <a:rPr lang="es-CO" dirty="0"/>
              <a:t> Encuesta  Diagnóstico Oficinas de Control Interno en las entidades públicas del Departamento de Cundinamarca</a:t>
            </a:r>
            <a:endParaRPr dirty="0"/>
          </a:p>
        </p:txBody>
      </p:sp>
      <p:sp>
        <p:nvSpPr>
          <p:cNvPr id="503" name="Google Shape;503;p63"/>
          <p:cNvSpPr/>
          <p:nvPr/>
        </p:nvSpPr>
        <p:spPr>
          <a:xfrm>
            <a:off x="500175" y="291725"/>
            <a:ext cx="902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Desarrollo de roles en la OCI</a:t>
            </a:r>
            <a:endParaRPr sz="3600" b="1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673363"/>
              </p:ext>
            </p:extLst>
          </p:nvPr>
        </p:nvGraphicFramePr>
        <p:xfrm>
          <a:off x="404445" y="1412341"/>
          <a:ext cx="10776585" cy="428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4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4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4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4"/>
          <p:cNvSpPr txBox="1"/>
          <p:nvPr/>
        </p:nvSpPr>
        <p:spPr>
          <a:xfrm>
            <a:off x="500174" y="958270"/>
            <a:ext cx="729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y Seguimiento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4"/>
          <p:cNvSpPr/>
          <p:nvPr/>
        </p:nvSpPr>
        <p:spPr>
          <a:xfrm>
            <a:off x="500175" y="2254550"/>
            <a:ext cx="115734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 que se elabora y se presenta al CCI el plan anual de auditorías internas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En 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27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se ejecuta el plan anual de auditoría aprobado.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El 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s-CO" sz="24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entidades manifiestan que las auditorías realizadas son basadas en los riesgos detectados en la entidad.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4"/>
          <p:cNvSpPr/>
          <p:nvPr/>
        </p:nvSpPr>
        <p:spPr>
          <a:xfrm>
            <a:off x="500175" y="291713"/>
            <a:ext cx="6320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Evaluación del Control Interno: 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5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5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5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5"/>
          <p:cNvSpPr txBox="1"/>
          <p:nvPr/>
        </p:nvSpPr>
        <p:spPr>
          <a:xfrm>
            <a:off x="500174" y="958270"/>
            <a:ext cx="729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Evaluación y Seguimiento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5"/>
          <p:cNvSpPr/>
          <p:nvPr/>
        </p:nvSpPr>
        <p:spPr>
          <a:xfrm>
            <a:off x="587800" y="1753100"/>
            <a:ext cx="107667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 manifiestan que no se realiza ningún tipo de evaluación de las auditorías internas.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</a:t>
            </a: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 que se realiza verificación a la ejecución y eficacia a los planes de mejoramiento en auditorías internas y externas.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5"/>
          <p:cNvSpPr/>
          <p:nvPr/>
        </p:nvSpPr>
        <p:spPr>
          <a:xfrm>
            <a:off x="500175" y="291713"/>
            <a:ext cx="6320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Evaluación del Control Interno: 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6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6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6"/>
          <p:cNvSpPr txBox="1"/>
          <p:nvPr/>
        </p:nvSpPr>
        <p:spPr>
          <a:xfrm>
            <a:off x="500175" y="948157"/>
            <a:ext cx="5714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6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Divulgación y conocimiento de buenas prácticas de CI con funcionarios de otras entidades.</a:t>
            </a:r>
            <a:endParaRPr dirty="0"/>
          </a:p>
        </p:txBody>
      </p:sp>
      <p:sp>
        <p:nvSpPr>
          <p:cNvPr id="532" name="Google Shape;532;p66"/>
          <p:cNvSpPr/>
          <p:nvPr/>
        </p:nvSpPr>
        <p:spPr>
          <a:xfrm>
            <a:off x="5413973" y="1386844"/>
            <a:ext cx="66561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cuanto a la verificación de las 14 herramientas de autodiagnóstico del Modelo Integrado de Planeación y Gestión: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23 ESEs </a:t>
            </a:r>
            <a:r>
              <a:rPr lang="es-C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iniciaron este proceso.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tienen un nivel de avance </a:t>
            </a:r>
            <a:r>
              <a:rPr lang="es-C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menor al 10%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están entre el 10% y el 50%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entidades entre el 50% y 90%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CO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muestra un avance </a:t>
            </a:r>
            <a:r>
              <a:rPr lang="es-CO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mayor al 90%</a:t>
            </a:r>
            <a:endParaRPr dirty="0"/>
          </a:p>
        </p:txBody>
      </p:sp>
      <p:pic>
        <p:nvPicPr>
          <p:cNvPr id="8" name="Imagen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5" y="1468315"/>
            <a:ext cx="5018318" cy="43077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00" b="1" i="1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59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 txBox="1"/>
          <p:nvPr/>
        </p:nvSpPr>
        <p:spPr>
          <a:xfrm>
            <a:off x="500175" y="948156"/>
            <a:ext cx="10805134" cy="43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ARQUITECTURA INSTITICIONAL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 DAFP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MX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LIDERAZGO ESTRATEGICO :  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y operación líneas de defensa</a:t>
            </a: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riesgos: Identificación , análisis </a:t>
            </a:r>
            <a:r>
              <a:rPr lang="es-CO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y evaluación 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</a:t>
            </a:r>
            <a:r>
              <a:rPr lang="es-CO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auditorias basadas en </a:t>
            </a: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Estatuto de Auditoría y Código de Ética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40;p67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964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 descr="divis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 txBox="1"/>
          <p:nvPr/>
        </p:nvSpPr>
        <p:spPr>
          <a:xfrm>
            <a:off x="690675" y="1354556"/>
            <a:ext cx="10805134" cy="43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ENFOQUE HACIA LA PREVENCIÓN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y operación líneas de defensa</a:t>
            </a: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 Prácticas ( Retroalimentar experiencias)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Sensibilización y Capacitación ( Trabajar Coordinadamente)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Asesoría y acompañamiento y plan de auditoría 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Asesoría Planes de Mejoramiento </a:t>
            </a: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1467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618400" y="137200"/>
            <a:ext cx="1090858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0563C1"/>
              </a:buClr>
              <a:buSzPts val="4400"/>
            </a:pPr>
            <a:r>
              <a:rPr lang="es-MX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Funciones de la Secretaría Técnica del Comité</a:t>
            </a:r>
            <a:endParaRPr lang="es-MX" sz="4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414824" y="1793591"/>
            <a:ext cx="11112157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Convocar a sesiones a los integrantes del Comité, indicando: hora, día y lugar de la reunión.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Programar la agenda del Comité y enviarla previamente a cada uno de los integrantes del Comité.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Elaborar las actas de las reuniones.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Organizar la logística y los recursos técnicos necesarios para el funcionamiento del Comité.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Custodiar, conservar y coordinar el archivo y control de las actas del Comité, así como de los demás documentos que se posean, tanto en medio físico como electrónico.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Hacer seguimiento a las decisiones adoptadas y compromisos adquiridos por el Comité.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Participar en las reuniones del Comité, con voz y sin voto.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/>
              <a:t>Las demás funciones que establezca la ley o el reglamento. </a:t>
            </a:r>
            <a:endParaRPr lang="es-MX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7810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 descr="divis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 txBox="1"/>
          <p:nvPr/>
        </p:nvSpPr>
        <p:spPr>
          <a:xfrm>
            <a:off x="690675" y="1354556"/>
            <a:ext cx="10805134" cy="43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RELACIÓN CON ENTES DE CONTROL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Enlace para la oportunidad Integridad y pertinencia en la entrega de información a los entes de control .</a:t>
            </a: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Asesoría  Planes de Mejoramiento </a:t>
            </a: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periódica</a:t>
            </a:r>
          </a:p>
          <a:p>
            <a:pPr lvl="2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510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 descr="divis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 txBox="1"/>
          <p:nvPr/>
        </p:nvSpPr>
        <p:spPr>
          <a:xfrm>
            <a:off x="690675" y="1354556"/>
            <a:ext cx="10805134" cy="43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EVALUACION GESTION  DEL  RIESGO</a:t>
            </a: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Asesoría Primera línea de Defensa</a:t>
            </a: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Auditoría Basada en Riesgos </a:t>
            </a:r>
          </a:p>
          <a:p>
            <a:pPr lvl="2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976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 descr="divis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 txBox="1"/>
          <p:nvPr/>
        </p:nvSpPr>
        <p:spPr>
          <a:xfrm>
            <a:off x="690675" y="1354556"/>
            <a:ext cx="10805134" cy="43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EVALUACION Y SEGUIMIENTO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endParaRPr lang="es-MX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Acción </a:t>
            </a: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Auditoria: Auditoría Basada en Riesgos, Priorización</a:t>
            </a:r>
          </a:p>
          <a:p>
            <a:pPr marL="457200" lvl="2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 Ley</a:t>
            </a:r>
          </a:p>
          <a:p>
            <a:pPr lvl="2" algn="just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MX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2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 txBox="1"/>
          <p:nvPr/>
        </p:nvSpPr>
        <p:spPr>
          <a:xfrm>
            <a:off x="500176" y="232139"/>
            <a:ext cx="9386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3600"/>
              <a:buFont typeface="Arial"/>
              <a:buNone/>
            </a:pPr>
            <a:r>
              <a:rPr lang="es-CO" sz="3600" b="1" u="sng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Acciones de Mejora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7332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MX" sz="5200" b="1" i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Propuestas Para el Fortalecimiento </a:t>
            </a:r>
            <a:endParaRPr lang="es-MX"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756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MX" sz="5200" b="1" i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Compromisos y Próxima reunión </a:t>
            </a:r>
            <a:endParaRPr lang="es-MX"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5170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2111601" y="2490300"/>
            <a:ext cx="102198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MX" sz="5200" b="1" i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s-MX" sz="5200" b="1" i="1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Trabajo 2019</a:t>
            </a:r>
            <a:endParaRPr lang="es-MX" sz="52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75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68" descr="Imagen relacionada"/>
          <p:cNvPicPr preferRelativeResize="0"/>
          <p:nvPr/>
        </p:nvPicPr>
        <p:blipFill rotWithShape="1">
          <a:blip r:embed="rId3">
            <a:alphaModFix/>
          </a:blip>
          <a:srcRect r="57871" b="5295"/>
          <a:stretch/>
        </p:blipFill>
        <p:spPr>
          <a:xfrm>
            <a:off x="1042937" y="1480775"/>
            <a:ext cx="846000" cy="89380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8" descr="Twitter"/>
          <p:cNvSpPr/>
          <p:nvPr/>
        </p:nvSpPr>
        <p:spPr>
          <a:xfrm>
            <a:off x="1495925" y="1806687"/>
            <a:ext cx="257175" cy="20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8"/>
          <p:cNvSpPr txBox="1"/>
          <p:nvPr/>
        </p:nvSpPr>
        <p:spPr>
          <a:xfrm>
            <a:off x="3883050" y="4732727"/>
            <a:ext cx="498325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Torre Central Piso 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8"/>
          <p:cNvSpPr txBox="1"/>
          <p:nvPr/>
        </p:nvSpPr>
        <p:spPr>
          <a:xfrm>
            <a:off x="1888937" y="1609247"/>
            <a:ext cx="433809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7491137 - 7491138</a:t>
            </a: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8"/>
          <p:cNvSpPr txBox="1"/>
          <p:nvPr/>
        </p:nvSpPr>
        <p:spPr>
          <a:xfrm>
            <a:off x="1262241" y="2597771"/>
            <a:ext cx="9185457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dirty="0">
                <a:solidFill>
                  <a:schemeClr val="tx1"/>
                </a:solidFill>
                <a:hlinkClick r:id="rId4"/>
              </a:rPr>
              <a:t>Página web - OCI </a:t>
            </a:r>
            <a:r>
              <a:rPr lang="es-CO" sz="3400" dirty="0" smtClean="0">
                <a:solidFill>
                  <a:schemeClr val="tx1"/>
                </a:solidFill>
                <a:hlinkClick r:id="rId4"/>
              </a:rPr>
              <a:t>Gobernación</a:t>
            </a:r>
            <a:endParaRPr sz="34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51" name="Google Shape;551;p68" descr="Resultado de imagen para ubicac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7997" y="4637737"/>
            <a:ext cx="847396" cy="84739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8"/>
          <p:cNvSpPr txBox="1">
            <a:spLocks noGrp="1"/>
          </p:cNvSpPr>
          <p:nvPr>
            <p:ph type="title"/>
          </p:nvPr>
        </p:nvSpPr>
        <p:spPr>
          <a:xfrm>
            <a:off x="717735" y="283684"/>
            <a:ext cx="113138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Arial"/>
              <a:buNone/>
            </a:pPr>
            <a:r>
              <a:rPr lang="es-CO" b="1" u="sng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br>
              <a:rPr lang="es-CO" b="1" u="sng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553" name="Google Shape;553;p68" descr="Resultado de imagen para ma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1129" y="3564328"/>
            <a:ext cx="846000" cy="84695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8"/>
          <p:cNvSpPr txBox="1"/>
          <p:nvPr/>
        </p:nvSpPr>
        <p:spPr>
          <a:xfrm>
            <a:off x="3557129" y="3648677"/>
            <a:ext cx="753894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Controlinterno@cundinamarca.gov.co</a:t>
            </a: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0200" y="2522550"/>
            <a:ext cx="893800" cy="8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48;p68"/>
          <p:cNvSpPr txBox="1"/>
          <p:nvPr/>
        </p:nvSpPr>
        <p:spPr>
          <a:xfrm>
            <a:off x="4485891" y="5719227"/>
            <a:ext cx="498325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CO" sz="3400" dirty="0"/>
              <a:t>@ControlIntCund</a:t>
            </a:r>
            <a:endParaRPr sz="34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26" name="Picture 2" descr="Resultado de imagen para LOGO 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69" y="5788100"/>
            <a:ext cx="887362" cy="7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28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9" descr="Resultado de imagen para gracia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69"/>
          <p:cNvSpPr/>
          <p:nvPr/>
        </p:nvSpPr>
        <p:spPr>
          <a:xfrm>
            <a:off x="4368465" y="3453064"/>
            <a:ext cx="625893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 b="1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  <a:endParaRPr sz="7200" b="1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9">
            <a:hlinkClick r:id="rId4"/>
          </p:cNvPr>
          <p:cNvSpPr/>
          <p:nvPr/>
        </p:nvSpPr>
        <p:spPr>
          <a:xfrm>
            <a:off x="8890280" y="4883759"/>
            <a:ext cx="30978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Elaborado por: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Julian</a:t>
            </a: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Camilo Rojas </a:t>
            </a: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Garzon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Carlos Andrés Toquica Gordillo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/>
        </p:nvSpPr>
        <p:spPr>
          <a:xfrm>
            <a:off x="5052775" y="2638425"/>
            <a:ext cx="598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5200" b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Decreto 155 de 2018</a:t>
            </a:r>
            <a:endParaRPr sz="52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914525" y="3825850"/>
            <a:ext cx="7099800" cy="15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2400" b="1" i="1" dirty="0">
                <a:latin typeface="Calibri"/>
                <a:ea typeface="Calibri"/>
                <a:cs typeface="Calibri"/>
                <a:sym typeface="Calibri"/>
              </a:rPr>
              <a:t>“Por el cual se integra y se establece el reglamento de funcionamiento del Comité Departamental de Auditoría del Departamento de Cundinamarca”</a:t>
            </a:r>
            <a:endParaRPr sz="2400" b="1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251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618400" y="137200"/>
            <a:ext cx="515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4400" b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Decreto 155 de 2018</a:t>
            </a:r>
            <a:endParaRPr sz="44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414825" y="1668900"/>
            <a:ext cx="104031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O" sz="2400" dirty="0">
                <a:solidFill>
                  <a:schemeClr val="dk1"/>
                </a:solidFill>
              </a:rPr>
              <a:t>Es un órgano Asesor e impulsor de las directrices de los reguladores para el fortalecimiento del Control Interno a nivel Departamental.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O" sz="2400" dirty="0">
                <a:solidFill>
                  <a:schemeClr val="dk1"/>
                </a:solidFill>
              </a:rPr>
              <a:t>Conformado por los Jefes de Control Interno  o quien haga sus veces pertenecientes al Sector Central y Descentralizado del Departamento (Entidades Descentralizadas /ESE.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618400" y="137200"/>
            <a:ext cx="515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CO" sz="4400" b="1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Decreto 155 de 2018</a:t>
            </a:r>
            <a:endParaRPr sz="44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377100" y="1668900"/>
            <a:ext cx="1060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O" sz="2400" dirty="0">
                <a:solidFill>
                  <a:schemeClr val="dk1"/>
                </a:solidFill>
              </a:rPr>
              <a:t>El comité será presidido por el Jefe de Control Interno o quien haga sus veces de la respectiva Gobernación.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O" sz="2400" dirty="0">
                <a:solidFill>
                  <a:schemeClr val="dk1"/>
                </a:solidFill>
              </a:rPr>
              <a:t>La Secretaría Técnica será ejercida por el Jefe de Control Interno elegido por mayoría simple de los miembros del Comité.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CO" sz="2400" dirty="0">
                <a:solidFill>
                  <a:schemeClr val="dk1"/>
                </a:solidFill>
              </a:rPr>
              <a:t>El comité se reunirá de forma ordinaria mínimo 2 veces en el año.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 descr="divis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334249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618399" y="137200"/>
            <a:ext cx="1047909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4400"/>
              <a:buFont typeface="Calibri"/>
              <a:buNone/>
            </a:pPr>
            <a:r>
              <a:rPr lang="es-MX" sz="4400" b="1" dirty="0" smtClean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Funciones del Comité Departamental de Auditoría</a:t>
            </a:r>
            <a:endParaRPr sz="4400" b="1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554544" y="1779737"/>
            <a:ext cx="1060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1900" dirty="0" smtClean="0"/>
              <a:t>1. Acompañar </a:t>
            </a:r>
            <a:r>
              <a:rPr lang="es-MX" sz="1900" dirty="0"/>
              <a:t>y apoyar, a las entidades que lo soliciten, en las auditorías que </a:t>
            </a:r>
            <a:r>
              <a:rPr lang="es-MX" sz="1900" dirty="0" smtClean="0"/>
              <a:t>requieran </a:t>
            </a:r>
            <a:r>
              <a:rPr lang="es-MX" sz="1900" dirty="0"/>
              <a:t>conocimientos especializados, previo análisis de capacidades de </a:t>
            </a:r>
            <a:r>
              <a:rPr lang="es-MX" sz="1900" dirty="0" smtClean="0"/>
              <a:t>la </a:t>
            </a:r>
            <a:r>
              <a:rPr lang="es-MX" sz="1900" dirty="0"/>
              <a:t>Oficina de Control Interno de la Gobernación de Cundinamarca. </a:t>
            </a:r>
            <a:endParaRPr lang="es-MX" sz="1900" dirty="0" smtClean="0"/>
          </a:p>
          <a:p>
            <a:pPr algn="just"/>
            <a:r>
              <a:rPr lang="es-MX" sz="1900" dirty="0" smtClean="0"/>
              <a:t>2</a:t>
            </a:r>
            <a:r>
              <a:rPr lang="es-MX" sz="1900" dirty="0"/>
              <a:t>. Efectuar seguimiento a las auditorias que se adelanten en los temas </a:t>
            </a:r>
            <a:r>
              <a:rPr lang="es-MX" sz="1900" dirty="0" smtClean="0"/>
              <a:t>prioritarios </a:t>
            </a:r>
            <a:r>
              <a:rPr lang="es-MX" sz="1900" dirty="0"/>
              <a:t>señalados por el Gobierno Departamental. </a:t>
            </a:r>
            <a:endParaRPr lang="es-MX" sz="1900" dirty="0" smtClean="0"/>
          </a:p>
          <a:p>
            <a:pPr algn="just"/>
            <a:r>
              <a:rPr lang="es-MX" sz="1900" dirty="0" smtClean="0"/>
              <a:t>3</a:t>
            </a:r>
            <a:r>
              <a:rPr lang="es-MX" sz="1900" dirty="0"/>
              <a:t>. Proponer a los Jefes de Control Interno del Departamento de </a:t>
            </a:r>
            <a:r>
              <a:rPr lang="es-MX" sz="1900" dirty="0" smtClean="0"/>
              <a:t>Cundinamarca </a:t>
            </a:r>
            <a:r>
              <a:rPr lang="es-MX" sz="1900" dirty="0"/>
              <a:t>las actividades prioritarias que deben adelantar en sus </a:t>
            </a:r>
            <a:r>
              <a:rPr lang="es-MX" sz="1900" dirty="0" smtClean="0"/>
              <a:t>auditorías </a:t>
            </a:r>
            <a:r>
              <a:rPr lang="es-MX" sz="1900" dirty="0"/>
              <a:t>y hacer seguimiento a las mismas. </a:t>
            </a:r>
            <a:endParaRPr lang="es-MX" sz="1900" dirty="0" smtClean="0"/>
          </a:p>
          <a:p>
            <a:pPr algn="just"/>
            <a:r>
              <a:rPr lang="es-MX" sz="1900" dirty="0" smtClean="0"/>
              <a:t>4</a:t>
            </a:r>
            <a:r>
              <a:rPr lang="es-MX" sz="1900" dirty="0"/>
              <a:t>. Analizar mejores prácticas y casos exitosos para el desarrollo y </a:t>
            </a:r>
            <a:r>
              <a:rPr lang="es-MX" sz="1900" dirty="0" smtClean="0"/>
              <a:t>cumplimiento </a:t>
            </a:r>
            <a:r>
              <a:rPr lang="es-MX" sz="1900" dirty="0"/>
              <a:t>de los roles de las Oficinas de Control Interno o de quienes </a:t>
            </a:r>
            <a:r>
              <a:rPr lang="es-MX" sz="1900" dirty="0" smtClean="0"/>
              <a:t>desarrollen </a:t>
            </a:r>
            <a:r>
              <a:rPr lang="es-MX" sz="1900" dirty="0"/>
              <a:t>las competencias asignadas a éstas y proponer su adopción. </a:t>
            </a:r>
            <a:endParaRPr lang="es-MX" sz="1900" dirty="0" smtClean="0"/>
          </a:p>
          <a:p>
            <a:pPr algn="just"/>
            <a:r>
              <a:rPr lang="es-MX" sz="1900" dirty="0" smtClean="0"/>
              <a:t>5</a:t>
            </a:r>
            <a:r>
              <a:rPr lang="es-MX" sz="1900" dirty="0"/>
              <a:t>. Canalizar las necesidades de capacitación de los auditores internos de las </a:t>
            </a:r>
            <a:r>
              <a:rPr lang="es-MX" sz="1900" dirty="0" smtClean="0"/>
              <a:t>entidades </a:t>
            </a:r>
            <a:r>
              <a:rPr lang="es-MX" sz="1900" dirty="0"/>
              <a:t>pertenecientes al Sector Central y descentralizado del Departamento y presentarlas al Comité Departamental de Gestión y </a:t>
            </a:r>
            <a:r>
              <a:rPr lang="es-MX" sz="1900" dirty="0" smtClean="0"/>
              <a:t>Desempeño</a:t>
            </a:r>
            <a:r>
              <a:rPr lang="es-MX" sz="1900" dirty="0"/>
              <a:t>, para que se tomen las acciones a que haya lugar. </a:t>
            </a:r>
            <a:endParaRPr sz="1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70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ersonalizado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2680</Words>
  <Application>Microsoft Office PowerPoint</Application>
  <PresentationFormat>Panorámica</PresentationFormat>
  <Paragraphs>408</Paragraphs>
  <Slides>57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4" baseType="lpstr">
      <vt:lpstr>Arial</vt:lpstr>
      <vt:lpstr>Calibri</vt:lpstr>
      <vt:lpstr>Courier New</vt:lpstr>
      <vt:lpstr>Noto Sans Symbols</vt:lpstr>
      <vt:lpstr>Wingdings</vt:lpstr>
      <vt:lpstr>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Fanny Sabogal Agudelo</dc:creator>
  <cp:lastModifiedBy>Carlos Andrés Toquica Gordillo</cp:lastModifiedBy>
  <cp:revision>20</cp:revision>
  <dcterms:modified xsi:type="dcterms:W3CDTF">2018-12-12T17:45:39Z</dcterms:modified>
</cp:coreProperties>
</file>