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8" r:id="rId4"/>
    <p:sldId id="265" r:id="rId5"/>
    <p:sldId id="269" r:id="rId6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79">
          <p15:clr>
            <a:srgbClr val="000000"/>
          </p15:clr>
        </p15:guide>
        <p15:guide id="2" pos="2159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HDH7LTIZhjDTsNfrkDIGcjFzk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76" y="96"/>
      </p:cViewPr>
      <p:guideLst>
        <p:guide orient="horz" pos="2879"/>
        <p:guide pos="2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8389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a0ddb918b_0_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4a0ddb91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698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a0ddb918b_0_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24a0ddb918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3779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a0ddb918b_0_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24a0ddb918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67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15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242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1005205" y="2638849"/>
            <a:ext cx="18093690" cy="746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3940544" y="7916545"/>
            <a:ext cx="12062460" cy="93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sz="39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3940544" y="1010511"/>
            <a:ext cx="12062460" cy="678561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3940544" y="8851138"/>
            <a:ext cx="12062460" cy="1327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6320226" y="-2676172"/>
            <a:ext cx="7463648" cy="1809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29062694" y="3731300"/>
            <a:ext cx="15914244" cy="9943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9003971" y="-6048506"/>
            <a:ext cx="15914244" cy="2950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24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1507808" y="3513231"/>
            <a:ext cx="17088485" cy="242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3015615" y="6408632"/>
            <a:ext cx="14072870" cy="289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lvl="0" algn="ctr"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55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40"/>
              </a:spcBef>
              <a:spcAft>
                <a:spcPts val="0"/>
              </a:spcAft>
              <a:buClr>
                <a:srgbClr val="888888"/>
              </a:buClr>
              <a:buSzPts val="47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1588085" y="7267308"/>
            <a:ext cx="17088485" cy="224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Calibri"/>
              <a:buNone/>
              <a:defRPr sz="79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1588085" y="4793389"/>
            <a:ext cx="17088485" cy="247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b" anchorCtr="0">
            <a:normAutofit/>
          </a:bodyPr>
          <a:lstStyle>
            <a:lvl1pPr marL="457200" lvl="0" indent="-228600" algn="l"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None/>
              <a:defRPr sz="39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500"/>
              <a:buNone/>
              <a:defRPr sz="3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 sz="3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2209358" y="4350962"/>
            <a:ext cx="19723657" cy="1230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57785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Char char="•"/>
              <a:defRPr sz="5500"/>
            </a:lvl1pPr>
            <a:lvl2pPr marL="914400" lvl="1" indent="-52705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Char char="–"/>
              <a:defRPr sz="4700"/>
            </a:lvl2pPr>
            <a:lvl3pPr marL="1371600" lvl="2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3pPr>
            <a:lvl4pPr marL="1828800" lvl="3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 sz="3500"/>
            </a:lvl4pPr>
            <a:lvl5pPr marL="2286000" lvl="4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»"/>
              <a:defRPr sz="3500"/>
            </a:lvl5pPr>
            <a:lvl6pPr marL="2743200" lvl="5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6pPr>
            <a:lvl7pPr marL="3200400" lvl="6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7pPr>
            <a:lvl8pPr marL="3657600" lvl="7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8pPr>
            <a:lvl9pPr marL="4114800" lvl="8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22268088" y="4350962"/>
            <a:ext cx="19723659" cy="1230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57785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Char char="•"/>
              <a:defRPr sz="5500"/>
            </a:lvl1pPr>
            <a:lvl2pPr marL="914400" lvl="1" indent="-52705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Char char="–"/>
              <a:defRPr sz="4700"/>
            </a:lvl2pPr>
            <a:lvl3pPr marL="1371600" lvl="2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3pPr>
            <a:lvl4pPr marL="1828800" lvl="3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 sz="3500"/>
            </a:lvl4pPr>
            <a:lvl5pPr marL="2286000" lvl="4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»"/>
              <a:defRPr sz="3500"/>
            </a:lvl5pPr>
            <a:lvl6pPr marL="2743200" lvl="5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6pPr>
            <a:lvl7pPr marL="3200400" lvl="6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7pPr>
            <a:lvl8pPr marL="3657600" lvl="7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8pPr>
            <a:lvl9pPr marL="4114800" lvl="8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1005205" y="2531515"/>
            <a:ext cx="8882802" cy="105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b" anchorCtr="0">
            <a:normAutofit/>
          </a:bodyPr>
          <a:lstStyle>
            <a:lvl1pPr marL="457200" lvl="0" indent="-228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 b="1"/>
            </a:lvl1pPr>
            <a:lvl2pPr marL="914400" lvl="1" indent="-22860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3pPr>
            <a:lvl4pPr marL="1828800" lvl="3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4pPr>
            <a:lvl5pPr marL="2286000" lvl="4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5pPr>
            <a:lvl6pPr marL="2743200" lvl="5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6pPr>
            <a:lvl7pPr marL="3200400" lvl="6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7pPr>
            <a:lvl8pPr marL="3657600" lvl="7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8pPr>
            <a:lvl9pPr marL="4114800" lvl="8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1005205" y="3586530"/>
            <a:ext cx="8882802" cy="6515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52705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  <a:defRPr sz="4700"/>
            </a:lvl1pPr>
            <a:lvl2pPr marL="914400" lvl="1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–"/>
              <a:defRPr sz="3900"/>
            </a:lvl2pPr>
            <a:lvl3pPr marL="1371600" lvl="2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3pPr>
            <a:lvl4pPr marL="1828800" lvl="3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–"/>
              <a:defRPr sz="3100"/>
            </a:lvl4pPr>
            <a:lvl5pPr marL="2286000" lvl="4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»"/>
              <a:defRPr sz="3100"/>
            </a:lvl5pPr>
            <a:lvl6pPr marL="2743200" lvl="5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6pPr>
            <a:lvl7pPr marL="3200400" lvl="6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7pPr>
            <a:lvl8pPr marL="3657600" lvl="7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8pPr>
            <a:lvl9pPr marL="4114800" lvl="8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10212609" y="2531515"/>
            <a:ext cx="8886291" cy="1055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b" anchorCtr="0">
            <a:normAutofit/>
          </a:bodyPr>
          <a:lstStyle>
            <a:lvl1pPr marL="457200" lvl="0" indent="-228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 b="1"/>
            </a:lvl1pPr>
            <a:lvl2pPr marL="914400" lvl="1" indent="-22860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3pPr>
            <a:lvl4pPr marL="1828800" lvl="3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4pPr>
            <a:lvl5pPr marL="2286000" lvl="4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5pPr>
            <a:lvl6pPr marL="2743200" lvl="5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6pPr>
            <a:lvl7pPr marL="3200400" lvl="6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7pPr>
            <a:lvl8pPr marL="3657600" lvl="7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8pPr>
            <a:lvl9pPr marL="4114800" lvl="8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10212609" y="3586530"/>
            <a:ext cx="8886291" cy="6515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52705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  <a:defRPr sz="4700"/>
            </a:lvl1pPr>
            <a:lvl2pPr marL="914400" lvl="1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–"/>
              <a:defRPr sz="3900"/>
            </a:lvl2pPr>
            <a:lvl3pPr marL="1371600" lvl="2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3pPr>
            <a:lvl4pPr marL="1828800" lvl="3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–"/>
              <a:defRPr sz="3100"/>
            </a:lvl4pPr>
            <a:lvl5pPr marL="2286000" lvl="4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»"/>
              <a:defRPr sz="3100"/>
            </a:lvl5pPr>
            <a:lvl6pPr marL="2743200" lvl="5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6pPr>
            <a:lvl7pPr marL="3200400" lvl="6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7pPr>
            <a:lvl8pPr marL="3657600" lvl="7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8pPr>
            <a:lvl9pPr marL="4114800" lvl="8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1005206" y="450279"/>
            <a:ext cx="6614110" cy="191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sz="39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7860145" y="450284"/>
            <a:ext cx="11238750" cy="9652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628650" algn="l"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1pPr>
            <a:lvl2pPr marL="914400" lvl="1" indent="-57785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Char char="–"/>
              <a:defRPr sz="5500"/>
            </a:lvl2pPr>
            <a:lvl3pPr marL="1371600" lvl="2" indent="-52705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Char char="•"/>
              <a:defRPr sz="4700"/>
            </a:lvl3pPr>
            <a:lvl4pPr marL="1828800" lvl="3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–"/>
              <a:defRPr sz="3900"/>
            </a:lvl4pPr>
            <a:lvl5pPr marL="2286000" lvl="4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»"/>
              <a:defRPr sz="3900"/>
            </a:lvl5pPr>
            <a:lvl6pPr marL="2743200" lvl="5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6pPr>
            <a:lvl7pPr marL="3200400" lvl="6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7pPr>
            <a:lvl8pPr marL="3657600" lvl="7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8pPr>
            <a:lvl9pPr marL="4114800" lvl="8" indent="-476250" algn="l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1005206" y="2366587"/>
            <a:ext cx="6614110" cy="773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Calibri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1005205" y="2638849"/>
            <a:ext cx="18093690" cy="746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t" anchorCtr="0">
            <a:normAutofit/>
          </a:bodyPr>
          <a:lstStyle>
            <a:lvl1pPr marL="457200" marR="0" lvl="0" indent="-628650" algn="l" rtl="0"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7785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Char char="–"/>
              <a:defRPr sz="5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»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1005205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6868901" y="10482096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14407938" y="10482096"/>
            <a:ext cx="4690957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400" tIns="89700" rIns="179400" bIns="89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aulavirtual.cundinamarca.gov.c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aulavirtual.cundinamarca.gov.co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soporte@cundinamarca.gov.co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escuelavirtual@cundinamarca.gov.c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vid.parra@Cundinamarca.gov.co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4a0ddb918b_0_0" descr="C:\Users\ACER\Desktop\2023\GOBERNACION\MANUAL DE IMAGEN 2023\PRESENTACION INSTITUCIONAL\fondo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22350"/>
            <a:ext cx="114681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855" r="8334"/>
          <a:stretch/>
        </p:blipFill>
        <p:spPr>
          <a:xfrm>
            <a:off x="3261360" y="1310169"/>
            <a:ext cx="15438120" cy="5525997"/>
          </a:xfrm>
          <a:prstGeom prst="rect">
            <a:avLst/>
          </a:prstGeom>
        </p:spPr>
      </p:pic>
      <p:pic>
        <p:nvPicPr>
          <p:cNvPr id="8" name="Google Shape;160;p8" descr="C:\Users\ACER\Desktop\2022\GOBERNACION\MANUAL DE IMAGEN version 15 de enero 2021\LOGOS SECRETARIAS\LOGO GOBERNACION\LOGO-GOBERNACION-VERTIC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01137" y="9415697"/>
            <a:ext cx="2612388" cy="123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24a0ddb918b_0_7" descr="C:\Users\ACER\Desktop\2023\GOBERNACION\MANUAL DE IMAGEN 2023\PRESENTACION INSTITUCIONAL\fondo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59510"/>
            <a:ext cx="114681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13B9E76-C7ED-144B-8264-BD9A1E195CE2}"/>
              </a:ext>
            </a:extLst>
          </p:cNvPr>
          <p:cNvSpPr txBox="1"/>
          <p:nvPr/>
        </p:nvSpPr>
        <p:spPr>
          <a:xfrm>
            <a:off x="211560" y="86486"/>
            <a:ext cx="1800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215485"/>
                </a:solidFill>
                <a:latin typeface="Century Gothic" panose="020B0502020202020204" pitchFamily="34" charset="0"/>
              </a:rPr>
              <a:t>ESCUELA VIRTUAL CUNDINAMARCA 2036</a:t>
            </a:r>
            <a:endParaRPr lang="es-CO" sz="3600" b="1" dirty="0">
              <a:solidFill>
                <a:srgbClr val="21548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668" y="732816"/>
            <a:ext cx="2684327" cy="148460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46120" y="2644112"/>
            <a:ext cx="141503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constituye como un escenario virtual para el seguimiento y gestión de los procesos de formación Educativa, allí las Dependencias pueden subir sus cursos, donde </a:t>
            </a:r>
            <a:r>
              <a:rPr lang="es-CO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podrán  capacitar evaluar </a:t>
            </a:r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los funcionarios y entregar certificación de la aprobación del curso</a:t>
            </a:r>
          </a:p>
        </p:txBody>
      </p:sp>
      <p:pic>
        <p:nvPicPr>
          <p:cNvPr id="6" name="Google Shape;114;g24a0ddb918b_0_7" descr="C:\Users\ACER\Desktop\2023\GOBERNACION\MANUAL DE IMAGEN 2023\PRESENTACION INSTITUCIONAL\fondo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3810"/>
            <a:ext cx="114681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3360419" y="4760704"/>
            <a:ext cx="141503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constituye como un escenario virtual para el seguimiento y gestión de los procesos de formación Educativa, allí las Dependencias pueden subir sus cursos, donde </a:t>
            </a:r>
            <a:r>
              <a:rPr lang="es-CO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podrán  capacitar evaluar </a:t>
            </a:r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los funcionarios y entregar certificación de la aprobación del curso</a:t>
            </a:r>
          </a:p>
        </p:txBody>
      </p:sp>
      <p:pic>
        <p:nvPicPr>
          <p:cNvPr id="9" name="Google Shape;160;p8" descr="C:\Users\ACER\Desktop\2022\GOBERNACION\MANUAL DE IMAGEN version 15 de enero 2021\LOGOS SECRETARIAS\LOGO GOBERNACION\LOGO-GOBERNACION-VERTIC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58592" y="9392622"/>
            <a:ext cx="2285999" cy="105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24a0ddb918b_0_7" descr="C:\Users\ACER\Desktop\2023\GOBERNACION\MANUAL DE IMAGEN 2023\PRESENTACION INSTITUCIONAL\fondo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59510"/>
            <a:ext cx="114681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13B9E76-C7ED-144B-8264-BD9A1E195CE2}"/>
              </a:ext>
            </a:extLst>
          </p:cNvPr>
          <p:cNvSpPr txBox="1"/>
          <p:nvPr/>
        </p:nvSpPr>
        <p:spPr>
          <a:xfrm>
            <a:off x="211560" y="86486"/>
            <a:ext cx="1800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215485"/>
                </a:solidFill>
                <a:latin typeface="Century Gothic" panose="020B0502020202020204" pitchFamily="34" charset="0"/>
              </a:rPr>
              <a:t>ESCUELA VIRTUAL CUNDINAMARCA 2036</a:t>
            </a:r>
            <a:endParaRPr lang="es-CO" sz="3600" b="1" dirty="0">
              <a:solidFill>
                <a:srgbClr val="215485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60419" y="3189884"/>
            <a:ext cx="155841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https://aulavirtual.cundinamarca.gov.co</a:t>
            </a:r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identificar cuál es el curso de su interés de acuerdo a las ofertas con las que cuenta las diferentes Secretarias,  posteriormente solicitar a través de correo electrónico dirigido al Director de Sistemas de Información y Aplicaciones   jonh.silva@cundinamarca.gov.co la apertura del curso, y coordinar con la persona a cargo   el día, la hora, entrega de registro de asistentes.</a:t>
            </a:r>
          </a:p>
        </p:txBody>
      </p:sp>
      <p:pic>
        <p:nvPicPr>
          <p:cNvPr id="6" name="Google Shape;114;g24a0ddb918b_0_7" descr="C:\Users\ACER\Desktop\2023\GOBERNACION\MANUAL DE IMAGEN 2023\PRESENTACION INSTITUCIONAL\fondo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3810"/>
            <a:ext cx="114681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3360419" y="5934158"/>
            <a:ext cx="15584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cursos son gratuitos y ofertados desde cada secretaria de la Gobernación, alcaldía o institución educativa que aloje allí su material. </a:t>
            </a:r>
            <a:endParaRPr lang="es-CO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es-CO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 100% virtuales y algunos certificados</a:t>
            </a:r>
            <a:r>
              <a:rPr lang="es-CO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just"/>
            <a:endParaRPr lang="es-CO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tiene acceso desde internet o a través de la autopista digital del Departamento</a:t>
            </a:r>
          </a:p>
        </p:txBody>
      </p:sp>
      <p:pic>
        <p:nvPicPr>
          <p:cNvPr id="9" name="Google Shape;160;p8" descr="C:\Users\ACER\Desktop\2022\GOBERNACION\MANUAL DE IMAGEN version 15 de enero 2021\LOGOS SECRETARIAS\LOGO GOBERNACION\LOGO-GOBERNACION-VERTIC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58592" y="9413068"/>
            <a:ext cx="2285999" cy="1057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>
            <a:off x="3360419" y="1308817"/>
            <a:ext cx="138531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este espacio se encuentran alojados cursos, diplomados y talleres de formación de once (11) </a:t>
            </a:r>
            <a:r>
              <a:rPr lang="es-CO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Secretarias</a:t>
            </a:r>
            <a:endParaRPr lang="es-CO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360419" y="2345146"/>
            <a:ext cx="11146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¿Cómo hacerlo? los interesados deben ingresar a link</a:t>
            </a:r>
          </a:p>
        </p:txBody>
      </p:sp>
    </p:spTree>
    <p:extLst>
      <p:ext uri="{BB962C8B-B14F-4D97-AF65-F5344CB8AC3E}">
        <p14:creationId xmlns:p14="http://schemas.microsoft.com/office/powerpoint/2010/main" val="302071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7" descr="C:\Users\ACER\Desktop\2022\GOBERNACION\MANUAL DE IMAGEN version 15 de enero 2021\LOGOS SECRETARIAS\LOGO GOBERNACION\LOGO-GOBERNACION-VERTIC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38652" y="9778614"/>
            <a:ext cx="2285999" cy="1057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6112762" y="471587"/>
            <a:ext cx="6415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b="1" dirty="0">
                <a:solidFill>
                  <a:srgbClr val="215485"/>
                </a:solidFill>
                <a:latin typeface="Century Gothic" panose="020B0502020202020204" pitchFamily="34" charset="0"/>
              </a:rPr>
              <a:t>ACCESO A CURSO DEL SIGC</a:t>
            </a:r>
            <a:endParaRPr lang="es-CO" sz="3600" b="1" dirty="0">
              <a:solidFill>
                <a:srgbClr val="215485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0056" y="1184155"/>
            <a:ext cx="69037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>
                <a:solidFill>
                  <a:schemeClr val="tx1"/>
                </a:solidFill>
              </a:rPr>
              <a:t>Ingresar a :</a:t>
            </a:r>
          </a:p>
          <a:p>
            <a:r>
              <a:rPr lang="es-CO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CO" sz="2800" dirty="0">
                <a:hlinkClick r:id="rId4"/>
              </a:rPr>
              <a:t>https://</a:t>
            </a:r>
            <a:r>
              <a:rPr lang="es-CO" sz="2800" dirty="0" smtClean="0">
                <a:hlinkClick r:id="rId4"/>
              </a:rPr>
              <a:t>aulavirtual.cundinamarca.gov.co</a:t>
            </a:r>
            <a:endParaRPr lang="es-CO" sz="28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56" y="3333807"/>
            <a:ext cx="9677180" cy="6976053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 rot="8164193">
            <a:off x="9729738" y="3923155"/>
            <a:ext cx="949766" cy="15627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7" name="Grupo 6"/>
          <p:cNvGrpSpPr/>
          <p:nvPr/>
        </p:nvGrpSpPr>
        <p:grpSpPr>
          <a:xfrm>
            <a:off x="12156306" y="3333807"/>
            <a:ext cx="6841405" cy="5147253"/>
            <a:chOff x="7062716" y="1104204"/>
            <a:chExt cx="4057935" cy="401955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2716" y="1104204"/>
              <a:ext cx="3962400" cy="4019550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9853684" y="2568675"/>
              <a:ext cx="1266967" cy="752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CO" sz="1800" kern="12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Número de Cédula</a:t>
              </a:r>
              <a:endParaRPr lang="es-CO" sz="18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7" descr="C:\Users\ACER\Desktop\2022\GOBERNACION\MANUAL DE IMAGEN version 15 de enero 2021\LOGOS SECRETARIAS\LOGO GOBERNACION\LOGO-GOBERNACION-VERTIC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38652" y="9778614"/>
            <a:ext cx="2285999" cy="1057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6112762" y="471587"/>
            <a:ext cx="6415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b="1" dirty="0">
                <a:solidFill>
                  <a:srgbClr val="215485"/>
                </a:solidFill>
                <a:latin typeface="Century Gothic" panose="020B0502020202020204" pitchFamily="34" charset="0"/>
              </a:rPr>
              <a:t>ACCESO A CURSO DEL SIGC</a:t>
            </a:r>
            <a:endParaRPr lang="es-CO" sz="3600" b="1" dirty="0">
              <a:solidFill>
                <a:srgbClr val="21548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r="26436" b="15806"/>
          <a:stretch/>
        </p:blipFill>
        <p:spPr>
          <a:xfrm>
            <a:off x="454688" y="1777004"/>
            <a:ext cx="9695152" cy="60107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8606" y="3206668"/>
            <a:ext cx="8580147" cy="58230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uadroTexto 11"/>
          <p:cNvSpPr txBox="1"/>
          <p:nvPr/>
        </p:nvSpPr>
        <p:spPr>
          <a:xfrm>
            <a:off x="754380" y="8343286"/>
            <a:ext cx="6515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caso de requerir soporte: </a:t>
            </a:r>
          </a:p>
          <a:p>
            <a:endParaRPr lang="es-CO" sz="2000" dirty="0" smtClean="0"/>
          </a:p>
          <a:p>
            <a:pPr>
              <a:lnSpc>
                <a:spcPct val="150000"/>
              </a:lnSpc>
            </a:pPr>
            <a:r>
              <a:rPr lang="es-CO" sz="2400" dirty="0" smtClean="0">
                <a:hlinkClick r:id="rId6"/>
              </a:rPr>
              <a:t>david.parra@Cundinamarca.gov.co</a:t>
            </a:r>
            <a:endParaRPr lang="es-CO" sz="2400" dirty="0" smtClean="0"/>
          </a:p>
          <a:p>
            <a:pPr>
              <a:lnSpc>
                <a:spcPct val="150000"/>
              </a:lnSpc>
            </a:pPr>
            <a:r>
              <a:rPr lang="es-CO" sz="2400" dirty="0" smtClean="0">
                <a:hlinkClick r:id="rId7"/>
              </a:rPr>
              <a:t>escuelavirtual@cundinamarca.gov.co</a:t>
            </a:r>
            <a:endParaRPr lang="es-CO" sz="2400" dirty="0" smtClean="0"/>
          </a:p>
          <a:p>
            <a:pPr>
              <a:lnSpc>
                <a:spcPct val="150000"/>
              </a:lnSpc>
            </a:pPr>
            <a:r>
              <a:rPr lang="es-CO" sz="2400" dirty="0" smtClean="0">
                <a:hlinkClick r:id="rId8"/>
              </a:rPr>
              <a:t>soporte@cundinamarca.gov.co</a:t>
            </a:r>
            <a:endParaRPr lang="es-CO" sz="2400" dirty="0" smtClean="0"/>
          </a:p>
          <a:p>
            <a:pPr>
              <a:lnSpc>
                <a:spcPct val="150000"/>
              </a:lnSpc>
            </a:pPr>
            <a:r>
              <a:rPr lang="es-CO" sz="2400" dirty="0" smtClean="0"/>
              <a:t>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453075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259</Words>
  <Application>Microsoft Office PowerPoint</Application>
  <PresentationFormat>Personalizado</PresentationFormat>
  <Paragraphs>24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Ligia Marlen Sanchez Otalora</cp:lastModifiedBy>
  <cp:revision>9</cp:revision>
  <dcterms:created xsi:type="dcterms:W3CDTF">2022-02-02T21:08:13Z</dcterms:created>
  <dcterms:modified xsi:type="dcterms:W3CDTF">2023-06-22T20:46:03Z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2022-02-02T00:00:00Z</vt:filetime>
  </property>
  <property fmtid="{D5CDD505-2E9C-101B-9397-08002B2CF9AE}" pid="3" name="Creator">
    <vt:lpwstr>Adobe Illustrator CC 23.1 (Windows)</vt:lpwstr>
  </property>
  <property fmtid="{D5CDD505-2E9C-101B-9397-08002B2CF9AE}" pid="4" name="LastSaved">
    <vt:filetime>2022-02-02T00:00:00Z</vt:filetime>
  </property>
</Properties>
</file>